
<file path=[Content_Types].xml><?xml version="1.0" encoding="utf-8"?>
<Types xmlns="http://schemas.openxmlformats.org/package/2006/content-types">
  <Override PartName="/ppt/notesSlides/notesSlide2.xml" ContentType="application/vnd.openxmlformats-officedocument.presentationml.notesSlide+xml"/>
  <Override PartName="/ppt/notesSlides/notesSlide14.xml" ContentType="application/vnd.openxmlformats-officedocument.presentationml.notesSlide+xml"/>
  <Default Extension="xls" ContentType="application/vnd.ms-exce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ppt/notesSlides/notesSlide11.xml" ContentType="application/vnd.openxmlformats-officedocument.presentationml.notesSlide+xml"/>
  <Override PartName="/ppt/slides/slide30.xml" ContentType="application/vnd.openxmlformats-officedocument.presentationml.slide+xml"/>
  <Override PartName="/ppt/notesSlides/notesSlide9.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notesSlides/notesSlide16.xml" ContentType="application/vnd.openxmlformats-officedocument.presentationml.notesSlide+xml"/>
  <Override PartName="/ppt/charts/chart1.xml" ContentType="application/vnd.openxmlformats-officedocument.drawingml.chart+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charts/chart3.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notesSlides/notesSlide7.xml" ContentType="application/vnd.openxmlformats-officedocument.presentationml.notesSlide+xml"/>
  <Default Extension="wmf" ContentType="image/x-wmf"/>
  <Override PartName="/ppt/slides/slide25.xml" ContentType="application/vnd.openxmlformats-officedocument.presentationml.slide+xml"/>
  <Override PartName="/ppt/notesSlides/notesSlide4.xml" ContentType="application/vnd.openxmlformats-officedocument.presentationml.notesSlide+xml"/>
  <Override PartName="/ppt/notesSlides/notesSlide15.xml" ContentType="application/vnd.openxmlformats-officedocument.presentationml.notesSlide+xml"/>
  <Override PartName="/ppt/notesSlides/notesSlide19.xml" ContentType="application/vnd.openxmlformats-officedocument.presentationml.notesSlide+xml"/>
  <Override PartName="/ppt/handoutMasters/handoutMaster1.xml" ContentType="application/vnd.openxmlformats-officedocument.presentationml.handoutMaster+xml"/>
  <Override PartName="/ppt/slides/slide13.xml" ContentType="application/vnd.openxmlformats-officedocument.presentationml.slide+xml"/>
  <Override PartName="/ppt/slides/slide14.xml" ContentType="application/vnd.openxmlformats-officedocument.presentationml.slide+xml"/>
  <Override PartName="/ppt/notesSlides/notesSlide17.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theme/theme1.xml" ContentType="application/vnd.openxmlformats-officedocument.theme+xml"/>
  <Default Extension="emf" ContentType="image/x-emf"/>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Default Extension="jpeg" ContentType="image/jpeg"/>
  <Default Extension="vml" ContentType="application/vnd.openxmlformats-officedocument.vmlDrawing"/>
  <Override PartName="/ppt/notesSlides/notesSlide18.xml" ContentType="application/vnd.openxmlformats-officedocument.presentationml.notesSlide+xml"/>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19.xml" ContentType="application/vnd.openxmlformats-officedocument.presentationml.slide+xml"/>
  <Override PartName="/ppt/slides/slide12.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32"/>
  </p:notesMasterIdLst>
  <p:handoutMasterIdLst>
    <p:handoutMasterId r:id="rId33"/>
  </p:handoutMasterIdLst>
  <p:sldIdLst>
    <p:sldId id="256" r:id="rId2"/>
    <p:sldId id="257" r:id="rId3"/>
    <p:sldId id="301" r:id="rId4"/>
    <p:sldId id="275" r:id="rId5"/>
    <p:sldId id="309" r:id="rId6"/>
    <p:sldId id="274" r:id="rId7"/>
    <p:sldId id="260" r:id="rId8"/>
    <p:sldId id="280" r:id="rId9"/>
    <p:sldId id="307" r:id="rId10"/>
    <p:sldId id="258" r:id="rId11"/>
    <p:sldId id="289" r:id="rId12"/>
    <p:sldId id="302" r:id="rId13"/>
    <p:sldId id="303" r:id="rId14"/>
    <p:sldId id="300" r:id="rId15"/>
    <p:sldId id="304" r:id="rId16"/>
    <p:sldId id="305" r:id="rId17"/>
    <p:sldId id="273" r:id="rId18"/>
    <p:sldId id="284" r:id="rId19"/>
    <p:sldId id="296" r:id="rId20"/>
    <p:sldId id="285" r:id="rId21"/>
    <p:sldId id="290" r:id="rId22"/>
    <p:sldId id="286" r:id="rId23"/>
    <p:sldId id="298" r:id="rId24"/>
    <p:sldId id="281" r:id="rId25"/>
    <p:sldId id="299" r:id="rId26"/>
    <p:sldId id="294" r:id="rId27"/>
    <p:sldId id="287" r:id="rId28"/>
    <p:sldId id="288" r:id="rId29"/>
    <p:sldId id="291" r:id="rId30"/>
    <p:sldId id="295" r:id="rId31"/>
  </p:sldIdLst>
  <p:sldSz cx="9144000" cy="6858000" type="screen4x3"/>
  <p:notesSz cx="7010400" cy="9296400"/>
  <p:defaultTextStyle>
    <a:defPPr>
      <a:defRPr lang="en-US"/>
    </a:defPPr>
    <a:lvl1pPr algn="l" defTabSz="457200" rtl="0" fontAlgn="base">
      <a:spcBef>
        <a:spcPct val="0"/>
      </a:spcBef>
      <a:spcAft>
        <a:spcPct val="0"/>
      </a:spcAft>
      <a:defRPr kern="1200">
        <a:solidFill>
          <a:schemeClr val="tx1"/>
        </a:solidFill>
        <a:latin typeface="Arial" charset="0"/>
        <a:ea typeface="+mn-ea"/>
        <a:cs typeface="Arial" charset="0"/>
      </a:defRPr>
    </a:lvl1pPr>
    <a:lvl2pPr marL="457200" algn="l" defTabSz="457200" rtl="0" fontAlgn="base">
      <a:spcBef>
        <a:spcPct val="0"/>
      </a:spcBef>
      <a:spcAft>
        <a:spcPct val="0"/>
      </a:spcAft>
      <a:defRPr kern="1200">
        <a:solidFill>
          <a:schemeClr val="tx1"/>
        </a:solidFill>
        <a:latin typeface="Arial" charset="0"/>
        <a:ea typeface="+mn-ea"/>
        <a:cs typeface="Arial" charset="0"/>
      </a:defRPr>
    </a:lvl2pPr>
    <a:lvl3pPr marL="914400" algn="l" defTabSz="457200" rtl="0" fontAlgn="base">
      <a:spcBef>
        <a:spcPct val="0"/>
      </a:spcBef>
      <a:spcAft>
        <a:spcPct val="0"/>
      </a:spcAft>
      <a:defRPr kern="1200">
        <a:solidFill>
          <a:schemeClr val="tx1"/>
        </a:solidFill>
        <a:latin typeface="Arial" charset="0"/>
        <a:ea typeface="+mn-ea"/>
        <a:cs typeface="Arial" charset="0"/>
      </a:defRPr>
    </a:lvl3pPr>
    <a:lvl4pPr marL="1371600" algn="l" defTabSz="457200" rtl="0" fontAlgn="base">
      <a:spcBef>
        <a:spcPct val="0"/>
      </a:spcBef>
      <a:spcAft>
        <a:spcPct val="0"/>
      </a:spcAft>
      <a:defRPr kern="1200">
        <a:solidFill>
          <a:schemeClr val="tx1"/>
        </a:solidFill>
        <a:latin typeface="Arial" charset="0"/>
        <a:ea typeface="+mn-ea"/>
        <a:cs typeface="Arial" charset="0"/>
      </a:defRPr>
    </a:lvl4pPr>
    <a:lvl5pPr marL="1828800" algn="l" defTabSz="457200"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4" frameSlides="1"/>
  <p:clrMru>
    <a:srgbClr val="F70600"/>
    <a:srgbClr val="B2B2B2"/>
    <a:srgbClr val="8080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6678" autoAdjust="0"/>
    <p:restoredTop sz="96078" autoAdjust="0"/>
  </p:normalViewPr>
  <p:slideViewPr>
    <p:cSldViewPr snapToGrid="0" snapToObjects="1">
      <p:cViewPr>
        <p:scale>
          <a:sx n="125" d="100"/>
          <a:sy n="125" d="100"/>
        </p:scale>
        <p:origin x="-1904" y="-704"/>
      </p:cViewPr>
      <p:guideLst>
        <p:guide orient="horz"/>
        <p:guide pos="5759"/>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5" Type="http://schemas.openxmlformats.org/officeDocument/2006/relationships/presProps" Target="presProps.xml"/><Relationship Id="rId31" Type="http://schemas.openxmlformats.org/officeDocument/2006/relationships/slide" Target="slides/slide30.xml"/><Relationship Id="rId34" Type="http://schemas.openxmlformats.org/officeDocument/2006/relationships/printerSettings" Target="printerSettings/printerSettings1.bin"/><Relationship Id="rId7" Type="http://schemas.openxmlformats.org/officeDocument/2006/relationships/slide" Target="slides/slide6.xml"/><Relationship Id="rId36" Type="http://schemas.openxmlformats.org/officeDocument/2006/relationships/viewProps" Target="viewProps.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notesMaster" Target="notesMasters/notesMaster1.xml"/><Relationship Id="rId37"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38" Type="http://schemas.openxmlformats.org/officeDocument/2006/relationships/tableStyles" Target="tableStyles.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Rose:Documents:Microsoft%20User%20Data:Saved%20Attachments:iVillage%20H&amp;G%20Collective%20pies[1].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Rose:Documents:Microsoft%20User%20Data:Saved%20Attachments:iVillage%20H&amp;G%20Collective%20pies[1].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Rose:Documents:Microsoft%20User%20Data:Saved%20Attachments:iVillage%20H&amp;G%20Collective%20pies[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18"/>
  <c:chart>
    <c:plotArea>
      <c:layout/>
      <c:pieChart>
        <c:varyColors val="1"/>
        <c:ser>
          <c:idx val="0"/>
          <c:order val="0"/>
          <c:spPr>
            <a:solidFill>
              <a:schemeClr val="tx2"/>
            </a:solidFill>
            <a:effectLst/>
          </c:spPr>
          <c:dPt>
            <c:idx val="0"/>
            <c:spPr>
              <a:solidFill>
                <a:schemeClr val="tx2"/>
              </a:solidFill>
              <a:ln w="3175" cap="flat" cmpd="sng" algn="ctr">
                <a:solidFill>
                  <a:srgbClr val="FFFFFF"/>
                </a:solidFill>
                <a:prstDash val="solid"/>
                <a:round/>
                <a:headEnd type="none" w="med" len="med"/>
                <a:tailEnd type="none" w="med" len="med"/>
              </a:ln>
              <a:effectLst/>
            </c:spPr>
          </c:dPt>
          <c:dPt>
            <c:idx val="1"/>
            <c:spPr>
              <a:solidFill>
                <a:schemeClr val="accent1"/>
              </a:solidFill>
              <a:ln w="3175" cap="flat" cmpd="sng" algn="ctr">
                <a:solidFill>
                  <a:srgbClr val="FFFFFF"/>
                </a:solidFill>
                <a:prstDash val="solid"/>
                <a:round/>
                <a:headEnd type="none" w="med" len="med"/>
                <a:tailEnd type="none" w="med" len="med"/>
              </a:ln>
              <a:effectLst/>
            </c:spPr>
          </c:dPt>
          <c:dPt>
            <c:idx val="2"/>
            <c:spPr>
              <a:solidFill>
                <a:srgbClr val="1FA6DE"/>
              </a:solidFill>
              <a:ln w="3175" cap="flat" cmpd="sng" algn="ctr">
                <a:solidFill>
                  <a:srgbClr val="FFFFFF"/>
                </a:solidFill>
                <a:prstDash val="solid"/>
                <a:round/>
                <a:headEnd type="none" w="med" len="med"/>
                <a:tailEnd type="none" w="med" len="med"/>
              </a:ln>
              <a:effectLst/>
            </c:spPr>
          </c:dPt>
          <c:dPt>
            <c:idx val="3"/>
            <c:spPr>
              <a:solidFill>
                <a:srgbClr val="1FA6DE"/>
              </a:solidFill>
              <a:effectLst/>
            </c:spPr>
          </c:dPt>
          <c:dPt>
            <c:idx val="4"/>
            <c:spPr>
              <a:solidFill>
                <a:srgbClr val="1FA6DE"/>
              </a:solidFill>
              <a:effectLst/>
            </c:spPr>
          </c:dPt>
          <c:val>
            <c:numRef>
              <c:f>Sheet1!$C$34:$C$38</c:f>
              <c:numCache>
                <c:formatCode>General</c:formatCode>
                <c:ptCount val="5"/>
                <c:pt idx="0">
                  <c:v>0.775456919060052</c:v>
                </c:pt>
                <c:pt idx="1">
                  <c:v>0.20855091383812</c:v>
                </c:pt>
                <c:pt idx="2">
                  <c:v>0.0127284595300261</c:v>
                </c:pt>
                <c:pt idx="3">
                  <c:v>0.00163185378590078</c:v>
                </c:pt>
                <c:pt idx="4">
                  <c:v>0.00163185378590078</c:v>
                </c:pt>
              </c:numCache>
            </c:numRef>
          </c:val>
        </c:ser>
        <c:firstSliceAng val="0"/>
      </c:pieChart>
    </c:plotArea>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18"/>
  <c:chart>
    <c:plotArea>
      <c:layout/>
      <c:pieChart>
        <c:varyColors val="1"/>
        <c:ser>
          <c:idx val="0"/>
          <c:order val="0"/>
          <c:spPr>
            <a:solidFill>
              <a:srgbClr val="1FA6DE"/>
            </a:solidFill>
            <a:ln w="3175" cap="flat" cmpd="sng" algn="ctr">
              <a:solidFill>
                <a:srgbClr val="FFFFFF"/>
              </a:solidFill>
              <a:prstDash val="solid"/>
              <a:round/>
              <a:headEnd type="none" w="med" len="med"/>
              <a:tailEnd type="none" w="med" len="med"/>
            </a:ln>
            <a:effectLst/>
          </c:spPr>
          <c:dPt>
            <c:idx val="0"/>
            <c:spPr>
              <a:solidFill>
                <a:schemeClr val="tx2"/>
              </a:solidFill>
              <a:ln w="3175" cap="flat" cmpd="sng" algn="ctr">
                <a:solidFill>
                  <a:srgbClr val="FFFFFF"/>
                </a:solidFill>
                <a:prstDash val="solid"/>
                <a:round/>
                <a:headEnd type="none" w="med" len="med"/>
                <a:tailEnd type="none" w="med" len="med"/>
              </a:ln>
              <a:effectLst/>
            </c:spPr>
          </c:dPt>
          <c:val>
            <c:numRef>
              <c:f>Sheet1!$C$6:$C$11</c:f>
              <c:numCache>
                <c:formatCode>General</c:formatCode>
                <c:ptCount val="6"/>
                <c:pt idx="0">
                  <c:v>0.384337784193432</c:v>
                </c:pt>
                <c:pt idx="1">
                  <c:v>0.314904366654637</c:v>
                </c:pt>
                <c:pt idx="2">
                  <c:v>0.281992060627932</c:v>
                </c:pt>
                <c:pt idx="3">
                  <c:v>0.0107542403464453</c:v>
                </c:pt>
                <c:pt idx="4">
                  <c:v>0.00779501984843017</c:v>
                </c:pt>
                <c:pt idx="5">
                  <c:v>0.00021652832912306</c:v>
                </c:pt>
              </c:numCache>
            </c:numRef>
          </c:val>
        </c:ser>
        <c:firstSliceAng val="0"/>
      </c:pieChart>
    </c:plotArea>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18"/>
  <c:chart>
    <c:plotArea>
      <c:layout/>
      <c:pieChart>
        <c:varyColors val="1"/>
        <c:ser>
          <c:idx val="0"/>
          <c:order val="0"/>
          <c:spPr>
            <a:ln w="3175" cap="flat" cmpd="sng" algn="ctr">
              <a:solidFill>
                <a:srgbClr val="FFFFFF"/>
              </a:solidFill>
              <a:prstDash val="solid"/>
              <a:round/>
              <a:headEnd type="none" w="med" len="med"/>
              <a:tailEnd type="none" w="med" len="med"/>
            </a:ln>
            <a:effectLst/>
          </c:spPr>
          <c:dPt>
            <c:idx val="0"/>
            <c:spPr>
              <a:solidFill>
                <a:srgbClr val="D00000"/>
              </a:solidFill>
              <a:ln w="3175" cap="flat" cmpd="sng" algn="ctr">
                <a:solidFill>
                  <a:srgbClr val="FFFFFF"/>
                </a:solidFill>
                <a:prstDash val="solid"/>
                <a:round/>
                <a:headEnd type="none" w="med" len="med"/>
                <a:tailEnd type="none" w="med" len="med"/>
              </a:ln>
              <a:effectLst/>
            </c:spPr>
          </c:dPt>
          <c:dPt>
            <c:idx val="1"/>
            <c:spPr>
              <a:solidFill>
                <a:schemeClr val="accent1"/>
              </a:solidFill>
              <a:ln w="3175" cap="flat" cmpd="sng" algn="ctr">
                <a:solidFill>
                  <a:srgbClr val="FFFFFF"/>
                </a:solidFill>
                <a:prstDash val="solid"/>
                <a:round/>
                <a:headEnd type="none" w="med" len="med"/>
                <a:tailEnd type="none" w="med" len="med"/>
              </a:ln>
              <a:effectLst/>
            </c:spPr>
          </c:dPt>
          <c:dPt>
            <c:idx val="2"/>
            <c:spPr>
              <a:solidFill>
                <a:srgbClr val="1FA6DE"/>
              </a:solidFill>
              <a:ln w="3175" cap="flat" cmpd="sng" algn="ctr">
                <a:solidFill>
                  <a:srgbClr val="FFFFFF"/>
                </a:solidFill>
                <a:prstDash val="solid"/>
                <a:round/>
                <a:headEnd type="none" w="med" len="med"/>
                <a:tailEnd type="none" w="med" len="med"/>
              </a:ln>
              <a:effectLst/>
            </c:spPr>
          </c:dPt>
          <c:dPt>
            <c:idx val="3"/>
            <c:spPr>
              <a:solidFill>
                <a:srgbClr val="1FA6DE"/>
              </a:solidFill>
              <a:ln w="3175" cap="flat" cmpd="sng" algn="ctr">
                <a:solidFill>
                  <a:srgbClr val="FFFFFF"/>
                </a:solidFill>
                <a:prstDash val="solid"/>
                <a:round/>
                <a:headEnd type="none" w="med" len="med"/>
                <a:tailEnd type="none" w="med" len="med"/>
              </a:ln>
              <a:effectLst/>
            </c:spPr>
          </c:dPt>
          <c:dPt>
            <c:idx val="4"/>
            <c:spPr>
              <a:solidFill>
                <a:srgbClr val="1FA6DE"/>
              </a:solidFill>
              <a:ln w="3175" cap="flat" cmpd="sng" algn="ctr">
                <a:noFill/>
                <a:prstDash val="solid"/>
                <a:round/>
                <a:headEnd type="none" w="med" len="med"/>
                <a:tailEnd type="none" w="med" len="med"/>
              </a:ln>
              <a:effectLst/>
            </c:spPr>
          </c:dPt>
          <c:dPt>
            <c:idx val="5"/>
            <c:spPr>
              <a:solidFill>
                <a:srgbClr val="1FA6DE"/>
              </a:solidFill>
              <a:ln w="3175" cap="flat" cmpd="sng" algn="ctr">
                <a:noFill/>
                <a:prstDash val="solid"/>
                <a:round/>
                <a:headEnd type="none" w="med" len="med"/>
                <a:tailEnd type="none" w="med" len="med"/>
              </a:ln>
              <a:effectLst/>
            </c:spPr>
          </c:dPt>
          <c:val>
            <c:numRef>
              <c:f>Sheet1!$C$21:$C$26</c:f>
              <c:numCache>
                <c:formatCode>General</c:formatCode>
                <c:ptCount val="6"/>
                <c:pt idx="0">
                  <c:v>0.736416829200334</c:v>
                </c:pt>
                <c:pt idx="1">
                  <c:v>0.150738367233213</c:v>
                </c:pt>
                <c:pt idx="2">
                  <c:v>0.100585121203678</c:v>
                </c:pt>
                <c:pt idx="3">
                  <c:v>0.00612984118138757</c:v>
                </c:pt>
                <c:pt idx="4">
                  <c:v>0.00473669545834494</c:v>
                </c:pt>
                <c:pt idx="5">
                  <c:v>0.00139314572304263</c:v>
                </c:pt>
              </c:numCache>
            </c:numRef>
          </c:val>
        </c:ser>
        <c:firstSliceAng val="0"/>
      </c:pieChart>
    </c:plotArea>
    <c:plotVisOnly val="1"/>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pPr>
              <a:defRPr/>
            </a:pPr>
            <a:endParaRPr lang="en-US"/>
          </a:p>
        </p:txBody>
      </p:sp>
      <p:sp>
        <p:nvSpPr>
          <p:cNvPr id="3" name="Date Placeholder 2"/>
          <p:cNvSpPr>
            <a:spLocks noGrp="1"/>
          </p:cNvSpPr>
          <p:nvPr>
            <p:ph type="dt" sz="quarter"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pPr>
              <a:defRPr/>
            </a:pPr>
            <a:fld id="{7E7A5E5D-F1C5-4751-BD4B-6E66F0421B28}" type="datetimeFigureOut">
              <a:rPr lang="en-US"/>
              <a:pPr>
                <a:defRPr/>
              </a:pPr>
              <a:t>8/2/10</a:t>
            </a:fld>
            <a:endParaRPr lang="en-US"/>
          </a:p>
        </p:txBody>
      </p:sp>
      <p:sp>
        <p:nvSpPr>
          <p:cNvPr id="4" name="Footer Placeholder 3"/>
          <p:cNvSpPr>
            <a:spLocks noGrp="1"/>
          </p:cNvSpPr>
          <p:nvPr>
            <p:ph type="ftr" sz="quarter" idx="2"/>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pPr>
              <a:defRPr/>
            </a:pPr>
            <a:endParaRPr lang="en-US"/>
          </a:p>
        </p:txBody>
      </p:sp>
      <p:sp>
        <p:nvSpPr>
          <p:cNvPr id="5" name="Slide Number Placeholder 4"/>
          <p:cNvSpPr>
            <a:spLocks noGrp="1"/>
          </p:cNvSpPr>
          <p:nvPr>
            <p:ph type="sldNum" sz="quarter" idx="3"/>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pPr>
              <a:defRPr/>
            </a:pPr>
            <a:fld id="{AE2B6A3A-74B4-4320-BCF8-7C3C5A3B11FA}"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pPr>
              <a:defRPr/>
            </a:pPr>
            <a:fld id="{1018CF5E-5492-40A9-AEE9-A13C51E63126}" type="datetimeFigureOut">
              <a:rPr lang="en-US"/>
              <a:pPr>
                <a:defRPr/>
              </a:pPr>
              <a:t>8/2/10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bwMode="auto">
          <a:xfrm>
            <a:off x="701675" y="4416425"/>
            <a:ext cx="5607050"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pPr>
              <a:defRPr/>
            </a:pPr>
            <a:fld id="{74C3954A-042F-4245-BACD-A26B62331F5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n-ea"/>
        <a:cs typeface="+mn-cs"/>
      </a:defRPr>
    </a:lvl1pPr>
    <a:lvl2pPr marL="457200" algn="l" defTabSz="457200" rtl="0" eaLnBrk="0" fontAlgn="base" hangingPunct="0">
      <a:spcBef>
        <a:spcPct val="30000"/>
      </a:spcBef>
      <a:spcAft>
        <a:spcPct val="0"/>
      </a:spcAft>
      <a:defRPr sz="1200" kern="1200">
        <a:solidFill>
          <a:schemeClr val="tx1"/>
        </a:solidFill>
        <a:latin typeface="+mn-lt"/>
        <a:ea typeface="+mn-ea"/>
        <a:cs typeface="+mn-cs"/>
      </a:defRPr>
    </a:lvl2pPr>
    <a:lvl3pPr marL="914400" algn="l" defTabSz="457200" rtl="0" eaLnBrk="0" fontAlgn="base" hangingPunct="0">
      <a:spcBef>
        <a:spcPct val="30000"/>
      </a:spcBef>
      <a:spcAft>
        <a:spcPct val="0"/>
      </a:spcAft>
      <a:defRPr sz="1200" kern="1200">
        <a:solidFill>
          <a:schemeClr val="tx1"/>
        </a:solidFill>
        <a:latin typeface="+mn-lt"/>
        <a:ea typeface="+mn-ea"/>
        <a:cs typeface="+mn-cs"/>
      </a:defRPr>
    </a:lvl3pPr>
    <a:lvl4pPr marL="1371600" algn="l" defTabSz="457200" rtl="0" eaLnBrk="0" fontAlgn="base" hangingPunct="0">
      <a:spcBef>
        <a:spcPct val="30000"/>
      </a:spcBef>
      <a:spcAft>
        <a:spcPct val="0"/>
      </a:spcAft>
      <a:defRPr sz="1200" kern="1200">
        <a:solidFill>
          <a:schemeClr val="tx1"/>
        </a:solidFill>
        <a:latin typeface="+mn-lt"/>
        <a:ea typeface="+mn-ea"/>
        <a:cs typeface="+mn-cs"/>
      </a:defRPr>
    </a:lvl4pPr>
    <a:lvl5pPr marL="1828800" algn="l" defTabSz="457200" rtl="0" eaLnBrk="0" fontAlgn="base" hangingPunct="0">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a:noFill/>
          <a:ln/>
        </p:spPr>
        <p:txBody>
          <a:bodyPr/>
          <a:lstStyle/>
          <a:p>
            <a:pPr eaLnBrk="1" hangingPunct="1">
              <a:spcBef>
                <a:spcPct val="0"/>
              </a:spcBef>
            </a:pPr>
            <a:r>
              <a:rPr lang="en-US" smtClean="0"/>
              <a:t>Do we have any factoids about our overindexing, engagement vis a vis competition, etc?</a:t>
            </a:r>
          </a:p>
        </p:txBody>
      </p:sp>
      <p:sp>
        <p:nvSpPr>
          <p:cNvPr id="19459" name="Slide Number Placeholder 3"/>
          <p:cNvSpPr>
            <a:spLocks noGrp="1"/>
          </p:cNvSpPr>
          <p:nvPr>
            <p:ph type="sldNum" sz="quarter" idx="5"/>
          </p:nvPr>
        </p:nvSpPr>
        <p:spPr>
          <a:noFill/>
        </p:spPr>
        <p:txBody>
          <a:bodyPr/>
          <a:lstStyle/>
          <a:p>
            <a:fld id="{CD6270CB-0B1A-4B27-88C4-FB86571959A8}" type="slidenum">
              <a:rPr lang="en-US" smtClean="0"/>
              <a:pPr/>
              <a:t>4</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noFill/>
          <a:ln>
            <a:solidFill>
              <a:srgbClr val="000000"/>
            </a:solidFill>
            <a:miter lim="800000"/>
            <a:headEnd/>
            <a:tailEnd/>
          </a:ln>
        </p:spPr>
      </p:sp>
      <p:sp>
        <p:nvSpPr>
          <p:cNvPr id="43010" name="Rectangle 3"/>
          <p:cNvSpPr>
            <a:spLocks noGrp="1"/>
          </p:cNvSpPr>
          <p:nvPr>
            <p:ph type="body" idx="1"/>
          </p:nvPr>
        </p:nvSpPr>
        <p:spPr>
          <a:noFill/>
          <a:ln/>
        </p:spPr>
        <p:txBody>
          <a:bodyPr/>
          <a:lstStyle/>
          <a:p>
            <a:pPr eaLnBrk="1" hangingPunct="1"/>
            <a:r>
              <a:rPr lang="en-US" smtClean="0"/>
              <a:t>The galleries are the editor-curated slideshows and the inspiration boards are created by a user by posting images from our slideshows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7" name="Rectangle 2"/>
          <p:cNvSpPr>
            <a:spLocks noGrp="1" noRot="1" noChangeAspect="1" noTextEdit="1"/>
          </p:cNvSpPr>
          <p:nvPr>
            <p:ph type="sldImg"/>
          </p:nvPr>
        </p:nvSpPr>
        <p:spPr bwMode="auto">
          <a:noFill/>
          <a:ln>
            <a:solidFill>
              <a:srgbClr val="000000"/>
            </a:solidFill>
            <a:miter lim="800000"/>
            <a:headEnd/>
            <a:tailEnd/>
          </a:ln>
        </p:spPr>
      </p:sp>
      <p:sp>
        <p:nvSpPr>
          <p:cNvPr id="45058" name="Rectangle 3"/>
          <p:cNvSpPr>
            <a:spLocks noGrp="1"/>
          </p:cNvSpPr>
          <p:nvPr>
            <p:ph type="body" idx="1"/>
          </p:nvPr>
        </p:nvSpPr>
        <p:spPr>
          <a:noFill/>
          <a:ln/>
        </p:spPr>
        <p:txBody>
          <a:bodyPr/>
          <a:lstStyle/>
          <a:p>
            <a:pPr eaLnBrk="1" hangingPunct="1"/>
            <a:r>
              <a:rPr lang="en-US" smtClean="0"/>
              <a:t>The galleries are the editor-curated slideshows and the inspiration boards are created by a user by posting images from our slideshows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noFill/>
          <a:ln>
            <a:solidFill>
              <a:srgbClr val="000000"/>
            </a:solidFill>
            <a:miter lim="800000"/>
            <a:headEnd/>
            <a:tailEnd/>
          </a:ln>
        </p:spPr>
      </p:sp>
      <p:sp>
        <p:nvSpPr>
          <p:cNvPr id="47106" name="Rectangle 3"/>
          <p:cNvSpPr>
            <a:spLocks noGrp="1"/>
          </p:cNvSpPr>
          <p:nvPr>
            <p:ph type="body" idx="1"/>
          </p:nvPr>
        </p:nvSpPr>
        <p:spPr>
          <a:noFill/>
          <a:ln/>
        </p:spPr>
        <p:txBody>
          <a:bodyPr/>
          <a:lstStyle/>
          <a:p>
            <a:pPr eaLnBrk="1" hangingPunct="1"/>
            <a:r>
              <a:rPr lang="en-US" smtClean="0"/>
              <a:t>The galleries are the editor-curated slideshows and the inspiration boards are created by a user by posting images from our slideshows </a:t>
            </a:r>
          </a:p>
          <a:p>
            <a:pPr eaLnBrk="1" hangingPunct="1"/>
            <a:endParaRPr lang="en-US" smtClean="0"/>
          </a:p>
          <a:p>
            <a:pPr eaLnBrk="1" hangingPunct="1"/>
            <a:r>
              <a:rPr lang="en-US" smtClean="0"/>
              <a:t>The Servicemage tools will have chickets in the toolbag. They are all decorating tools so will live in the Decorating landing page and probably in Homemaking as well. They will rotate on the HP.</a:t>
            </a:r>
          </a:p>
          <a:p>
            <a:pPr eaLnBrk="1" hangingPunct="1"/>
            <a:r>
              <a:rPr lang="en-US" smtClean="0"/>
              <a:t/>
            </a:r>
            <a:br>
              <a:rPr lang="en-US" smtClean="0"/>
            </a:br>
            <a:r>
              <a:rPr lang="en-US" smtClean="0"/>
              <a:t>The financial calculators will appear in the bag on Family Finance.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3" name="Rectangle 2"/>
          <p:cNvSpPr>
            <a:spLocks noGrp="1" noRot="1" noChangeAspect="1" noTextEdit="1"/>
          </p:cNvSpPr>
          <p:nvPr>
            <p:ph type="sldImg"/>
          </p:nvPr>
        </p:nvSpPr>
        <p:spPr bwMode="auto">
          <a:noFill/>
          <a:ln>
            <a:solidFill>
              <a:srgbClr val="000000"/>
            </a:solidFill>
            <a:miter lim="800000"/>
            <a:headEnd/>
            <a:tailEnd/>
          </a:ln>
        </p:spPr>
      </p:sp>
      <p:sp>
        <p:nvSpPr>
          <p:cNvPr id="49154" name="Rectangle 3"/>
          <p:cNvSpPr>
            <a:spLocks noGrp="1"/>
          </p:cNvSpPr>
          <p:nvPr>
            <p:ph type="body" idx="1"/>
          </p:nvPr>
        </p:nvSpPr>
        <p:spPr>
          <a:noFill/>
          <a:ln/>
        </p:spPr>
        <p:txBody>
          <a:bodyPr/>
          <a:lstStyle/>
          <a:p>
            <a:pPr eaLnBrk="1" hangingPunct="1"/>
            <a:r>
              <a:rPr lang="en-US" smtClean="0"/>
              <a:t>The Servicemage tools will have chickets in the toolbag. They are all decorating tools so will live in the Decorating landing page and probably in Homemaking as well. They will rotate on the HP.</a:t>
            </a:r>
          </a:p>
          <a:p>
            <a:pPr eaLnBrk="1" hangingPunct="1"/>
            <a:r>
              <a:rPr lang="en-US" smtClean="0"/>
              <a:t/>
            </a:r>
            <a:br>
              <a:rPr lang="en-US" smtClean="0"/>
            </a:br>
            <a:r>
              <a:rPr lang="en-US" smtClean="0"/>
              <a:t>The financial calculators will appear in the bag on Family Finance.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5" name="Rectangle 2"/>
          <p:cNvSpPr>
            <a:spLocks noGrp="1" noRot="1" noChangeAspect="1" noTextEdit="1"/>
          </p:cNvSpPr>
          <p:nvPr>
            <p:ph type="sldImg"/>
          </p:nvPr>
        </p:nvSpPr>
        <p:spPr bwMode="auto">
          <a:xfrm>
            <a:off x="849313" y="222250"/>
            <a:ext cx="5548312" cy="4160838"/>
          </a:xfrm>
          <a:noFill/>
          <a:ln>
            <a:solidFill>
              <a:srgbClr val="000000"/>
            </a:solidFill>
            <a:miter lim="800000"/>
            <a:headEnd/>
            <a:tailEnd/>
          </a:ln>
        </p:spPr>
      </p:sp>
      <p:sp>
        <p:nvSpPr>
          <p:cNvPr id="52226" name="Rectangle 3"/>
          <p:cNvSpPr>
            <a:spLocks noGrp="1"/>
          </p:cNvSpPr>
          <p:nvPr>
            <p:ph type="body" idx="1"/>
          </p:nvPr>
        </p:nvSpPr>
        <p:spPr>
          <a:xfrm>
            <a:off x="876300" y="4500563"/>
            <a:ext cx="5492750" cy="4160837"/>
          </a:xfrm>
          <a:noFill/>
          <a:ln/>
        </p:spPr>
        <p:txBody>
          <a:bodyPr/>
          <a:lstStyle/>
          <a:p>
            <a:r>
              <a:rPr lang="en-US" smtClean="0">
                <a:solidFill>
                  <a:schemeClr val="bg1"/>
                </a:solidFill>
              </a:rPr>
              <a:t>Per CW  The design a room tool gets </a:t>
            </a:r>
          </a:p>
          <a:p>
            <a:r>
              <a:rPr lang="en-US" smtClean="0">
                <a:solidFill>
                  <a:schemeClr val="bg1"/>
                </a:solidFill>
              </a:rPr>
              <a:t>78,000 impressions for </a:t>
            </a:r>
          </a:p>
          <a:p>
            <a:r>
              <a:rPr lang="en-US" smtClean="0">
                <a:solidFill>
                  <a:schemeClr val="bg1"/>
                </a:solidFill>
              </a:rPr>
              <a:t>a month. We were going to use this </a:t>
            </a:r>
          </a:p>
          <a:p>
            <a:r>
              <a:rPr lang="en-US" smtClean="0">
                <a:solidFill>
                  <a:schemeClr val="bg1"/>
                </a:solidFill>
              </a:rPr>
              <a:t>as a base for the </a:t>
            </a:r>
          </a:p>
          <a:p>
            <a:r>
              <a:rPr lang="en-US" smtClean="0">
                <a:solidFill>
                  <a:schemeClr val="bg1"/>
                </a:solidFill>
              </a:rPr>
              <a:t>design a nursery pkg.</a:t>
            </a:r>
          </a:p>
          <a:p>
            <a:endParaRPr lang="en-US" smtClean="0">
              <a:solidFill>
                <a:schemeClr val="bg1"/>
              </a:solidFill>
            </a:endParaRPr>
          </a:p>
          <a:p>
            <a:r>
              <a:rPr lang="en-US" smtClean="0">
                <a:solidFill>
                  <a:schemeClr val="bg1"/>
                </a:solidFill>
              </a:rPr>
              <a:t>Per shamari - It can design any room </a:t>
            </a:r>
          </a:p>
          <a:p>
            <a:r>
              <a:rPr lang="en-US" smtClean="0">
                <a:solidFill>
                  <a:schemeClr val="bg1"/>
                </a:solidFill>
              </a:rPr>
              <a:t>we just need the assets from the client. </a:t>
            </a:r>
          </a:p>
          <a:p>
            <a:r>
              <a:rPr lang="en-US" smtClean="0">
                <a:solidFill>
                  <a:schemeClr val="bg1"/>
                </a:solidFill>
              </a:rPr>
              <a:t>Or if they only have specific images for products</a:t>
            </a:r>
          </a:p>
          <a:p>
            <a:r>
              <a:rPr lang="en-US" smtClean="0">
                <a:solidFill>
                  <a:schemeClr val="bg1"/>
                </a:solidFill>
              </a:rPr>
              <a:t> we can have our inhouse team </a:t>
            </a:r>
          </a:p>
          <a:p>
            <a:r>
              <a:rPr lang="en-US" smtClean="0">
                <a:solidFill>
                  <a:schemeClr val="bg1"/>
                </a:solidFill>
              </a:rPr>
              <a:t>design the room and add in sponsor products.  </a:t>
            </a:r>
          </a:p>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274" name="Rectangle 3"/>
          <p:cNvSpPr>
            <a:spLocks noGrp="1" noChangeArrowheads="1"/>
          </p:cNvSpPr>
          <p:nvPr>
            <p:ph type="body" idx="1"/>
          </p:nvPr>
        </p:nvSpPr>
        <p:spPr>
          <a:noFill/>
          <a:ln/>
        </p:spPr>
        <p:txBody>
          <a:bodyPr/>
          <a:lstStyle/>
          <a:p>
            <a:pPr eaLnBrk="1" hangingPunct="1">
              <a:spcBef>
                <a:spcPct val="0"/>
              </a:spcBef>
            </a:pPr>
            <a:r>
              <a:rPr lang="en-US" smtClean="0"/>
              <a:t>Production note: can we add logos or other visuals here?</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7345" name="Slide Image Placeholder 1"/>
          <p:cNvSpPr>
            <a:spLocks noGrp="1" noRot="1" noChangeAspect="1" noTextEdi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spcBef>
                <a:spcPct val="0"/>
              </a:spcBef>
            </a:pPr>
            <a:r>
              <a:rPr lang="en-US" smtClean="0"/>
              <a:t>Add Courtney Novogratz  Eddie Ross photos and an identifying blurb about each of the experts</a:t>
            </a:r>
          </a:p>
        </p:txBody>
      </p:sp>
      <p:sp>
        <p:nvSpPr>
          <p:cNvPr id="57347"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465138"/>
            <a:fld id="{9D62B71B-74E5-4C9D-9EEC-07692F3A894C}" type="slidenum">
              <a:rPr lang="en-US" sz="1200">
                <a:latin typeface="Calibri" pitchFamily="34" charset="0"/>
              </a:rPr>
              <a:pPr algn="r" defTabSz="465138"/>
              <a:t>26</a:t>
            </a:fld>
            <a:endParaRPr lang="en-US" sz="1200">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xfrm>
            <a:off x="701675" y="4418013"/>
            <a:ext cx="5607050" cy="4181475"/>
          </a:xfrm>
          <a:noFill/>
          <a:ln/>
        </p:spPr>
        <p:txBody>
          <a:bodyPr lIns="94041" tIns="47021" rIns="94041" bIns="47021"/>
          <a:lstStyle/>
          <a:p>
            <a:pPr defTabSz="914400" eaLnBrk="1" hangingPunct="1"/>
            <a:r>
              <a:rPr lang="en-US" smtClean="0"/>
              <a:t>Presented very visually</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r>
              <a:rPr lang="en-US" smtClean="0"/>
              <a:t>Maybe use this photo for the slide that follow this –</a:t>
            </a:r>
          </a:p>
          <a:p>
            <a:endParaRPr lang="en-US" smtClean="0"/>
          </a:p>
        </p:txBody>
      </p:sp>
      <p:sp>
        <p:nvSpPr>
          <p:cNvPr id="62467"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7" tIns="46589" rIns="93177" bIns="46589" anchor="b"/>
          <a:lstStyle/>
          <a:p>
            <a:pPr algn="r" defTabSz="465138"/>
            <a:fld id="{5289380E-3075-4779-8758-251E8CC4A3B7}" type="slidenum">
              <a:rPr lang="en-US" sz="1200">
                <a:latin typeface="Calibri" pitchFamily="34" charset="0"/>
              </a:rPr>
              <a:pPr algn="r" defTabSz="465138"/>
              <a:t>29</a:t>
            </a:fld>
            <a:endParaRPr lang="en-US" sz="1200">
              <a:latin typeface="Calibri"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4514" name="Rectangle 3"/>
          <p:cNvSpPr>
            <a:spLocks noGrp="1" noChangeArrowheads="1"/>
          </p:cNvSpPr>
          <p:nvPr>
            <p:ph type="body" idx="1"/>
          </p:nvPr>
        </p:nvSpPr>
        <p:spPr>
          <a:xfrm>
            <a:off x="935038" y="4416425"/>
            <a:ext cx="5140325" cy="4183063"/>
          </a:xfrm>
          <a:solidFill>
            <a:srgbClr val="FFFFFF"/>
          </a:solidFill>
          <a:ln>
            <a:solidFill>
              <a:srgbClr val="000000"/>
            </a:solidFill>
          </a:ln>
        </p:spPr>
        <p:txBody>
          <a:bodyPr/>
          <a:lstStyle/>
          <a:p>
            <a:pPr>
              <a:spcBef>
                <a:spcPct val="0"/>
              </a:spcBef>
            </a:pPr>
            <a:r>
              <a:rPr lang="en-US" smtClean="0">
                <a:ea typeface="Geneva" pitchFamily="34" charset="0"/>
                <a:cs typeface="Geneva" pitchFamily="34" charset="0"/>
              </a:rPr>
              <a:t>Please clean this up and do it like the others where we have the topics and then call-out quotes.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noFill/>
          <a:ln/>
        </p:spPr>
        <p:txBody>
          <a:bodyPr/>
          <a:lstStyle/>
          <a:p>
            <a:endParaRPr lang="en-US">
              <a:latin typeface="Arial" pitchFamily="35" charset="0"/>
              <a:ea typeface="Geneva" pitchFamily="35" charset="0"/>
              <a:cs typeface="Geneva" pitchFamily="35"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1" name="Rectangle 1026"/>
          <p:cNvSpPr>
            <a:spLocks noGrp="1" noRot="1" noChangeAspect="1" noChangeArrowheads="1" noTextEdit="1"/>
          </p:cNvSpPr>
          <p:nvPr>
            <p:ph type="sldImg"/>
          </p:nvPr>
        </p:nvSpPr>
        <p:spPr bwMode="auto">
          <a:noFill/>
          <a:ln>
            <a:solidFill>
              <a:srgbClr val="000000"/>
            </a:solidFill>
            <a:miter lim="800000"/>
            <a:headEnd/>
            <a:tailEnd/>
          </a:ln>
        </p:spPr>
      </p:sp>
      <p:sp>
        <p:nvSpPr>
          <p:cNvPr id="25602" name="Rectangle 1027"/>
          <p:cNvSpPr>
            <a:spLocks noGrp="1" noChangeArrowheads="1"/>
          </p:cNvSpPr>
          <p:nvPr>
            <p:ph type="body" idx="1"/>
          </p:nvPr>
        </p:nvSpPr>
        <p:spPr>
          <a:noFill/>
          <a:ln/>
        </p:spPr>
        <p:txBody>
          <a:bodyPr/>
          <a:lstStyle/>
          <a:p>
            <a:pPr eaLnBrk="1" hangingPunct="1">
              <a:spcBef>
                <a:spcPct val="0"/>
              </a:spcBef>
            </a:pPr>
            <a:r>
              <a:rPr lang="en-US" smtClean="0"/>
              <a:t>Pull out the four top topics into the bubbles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xfrm>
            <a:off x="1182688" y="696913"/>
            <a:ext cx="4648200" cy="3486150"/>
          </a:xfrm>
          <a:noFill/>
          <a:ln>
            <a:solidFill>
              <a:srgbClr val="000000"/>
            </a:solidFill>
            <a:miter lim="800000"/>
            <a:headEnd/>
            <a:tailEnd/>
          </a:ln>
        </p:spPr>
      </p:sp>
      <p:sp>
        <p:nvSpPr>
          <p:cNvPr id="27650" name="Notes Placeholder 2"/>
          <p:cNvSpPr>
            <a:spLocks noGrp="1"/>
          </p:cNvSpPr>
          <p:nvPr>
            <p:ph type="body" idx="1"/>
          </p:nvPr>
        </p:nvSpPr>
        <p:spPr>
          <a:xfrm>
            <a:off x="701675" y="4416425"/>
            <a:ext cx="5608638" cy="4183063"/>
          </a:xfrm>
          <a:noFill/>
          <a:ln/>
        </p:spPr>
        <p:txBody>
          <a:bodyPr lIns="93173" tIns="46586" rIns="93173" bIns="46586"/>
          <a:lstStyle/>
          <a:p>
            <a:pPr defTabSz="914400" eaLnBrk="1" hangingPunct="1">
              <a:spcBef>
                <a:spcPct val="0"/>
              </a:spcBef>
            </a:pPr>
            <a:endParaRPr lang="en-US" smtClean="0"/>
          </a:p>
        </p:txBody>
      </p:sp>
      <p:sp>
        <p:nvSpPr>
          <p:cNvPr id="27651"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3" tIns="46586" rIns="93173" bIns="46586" anchor="b"/>
          <a:lstStyle/>
          <a:p>
            <a:pPr algn="r" defTabSz="930275"/>
            <a:fld id="{12973837-0957-459D-B9DB-84E5F0F9AAD8}" type="slidenum">
              <a:rPr lang="en-US" sz="1300"/>
              <a:pPr algn="r" defTabSz="930275"/>
              <a:t>9</a:t>
            </a:fld>
            <a:endParaRPr lang="en-US" sz="1300"/>
          </a:p>
        </p:txBody>
      </p:sp>
      <p:sp>
        <p:nvSpPr>
          <p:cNvPr id="27652" name="Footer Placeholder 4"/>
          <p:cNvSpPr txBox="1">
            <a:spLocks noGrp="1"/>
          </p:cNvSpPr>
          <p:nvPr/>
        </p:nvSpPr>
        <p:spPr bwMode="auto">
          <a:xfrm>
            <a:off x="0" y="8829675"/>
            <a:ext cx="3038475" cy="465138"/>
          </a:xfrm>
          <a:prstGeom prst="rect">
            <a:avLst/>
          </a:prstGeom>
          <a:noFill/>
          <a:ln w="9525">
            <a:noFill/>
            <a:miter lim="800000"/>
            <a:headEnd/>
            <a:tailEnd/>
          </a:ln>
        </p:spPr>
        <p:txBody>
          <a:bodyPr lIns="93173" tIns="46586" rIns="93173" bIns="46586" anchor="b"/>
          <a:lstStyle/>
          <a:p>
            <a:pPr defTabSz="930275"/>
            <a:endParaRPr lang="en-US" sz="1300"/>
          </a:p>
        </p:txBody>
      </p:sp>
      <p:sp>
        <p:nvSpPr>
          <p:cNvPr id="27653" name="Header Placeholder 5"/>
          <p:cNvSpPr txBox="1">
            <a:spLocks noGrp="1"/>
          </p:cNvSpPr>
          <p:nvPr/>
        </p:nvSpPr>
        <p:spPr bwMode="auto">
          <a:xfrm>
            <a:off x="0" y="0"/>
            <a:ext cx="3038475" cy="465138"/>
          </a:xfrm>
          <a:prstGeom prst="rect">
            <a:avLst/>
          </a:prstGeom>
          <a:noFill/>
          <a:ln w="9525">
            <a:noFill/>
            <a:miter lim="800000"/>
            <a:headEnd/>
            <a:tailEnd/>
          </a:ln>
        </p:spPr>
        <p:txBody>
          <a:bodyPr lIns="93173" tIns="46586" rIns="93173" bIns="46586"/>
          <a:lstStyle/>
          <a:p>
            <a:pPr defTabSz="930275"/>
            <a:endParaRPr 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7" name="Rectangle 2"/>
          <p:cNvSpPr>
            <a:spLocks noGrp="1" noRot="1" noChangeAspect="1" noTextEdit="1"/>
          </p:cNvSpPr>
          <p:nvPr>
            <p:ph type="sldImg"/>
          </p:nvPr>
        </p:nvSpPr>
        <p:spPr bwMode="auto">
          <a:noFill/>
          <a:ln>
            <a:solidFill>
              <a:srgbClr val="000000"/>
            </a:solidFill>
            <a:miter lim="800000"/>
            <a:headEnd/>
            <a:tailEnd/>
          </a:ln>
        </p:spPr>
      </p:sp>
      <p:sp>
        <p:nvSpPr>
          <p:cNvPr id="29698" name="Rectangle 3"/>
          <p:cNvSpPr>
            <a:spLocks noGrp="1"/>
          </p:cNvSpPr>
          <p:nvPr>
            <p:ph type="body" idx="1"/>
          </p:nvPr>
        </p:nvSpPr>
        <p:spPr>
          <a:noFill/>
          <a:ln/>
        </p:spPr>
        <p:txBody>
          <a:bodyPr/>
          <a:lstStyle/>
          <a:p>
            <a:r>
              <a:rPr lang="en-US" b="1" smtClean="0">
                <a:solidFill>
                  <a:srgbClr val="D00000"/>
                </a:solidFill>
              </a:rPr>
              <a:t>Redesign launching August 26!</a:t>
            </a:r>
            <a:br>
              <a:rPr lang="en-US" b="1" smtClean="0">
                <a:solidFill>
                  <a:srgbClr val="D00000"/>
                </a:solidFill>
              </a:rPr>
            </a:br>
            <a:endParaRPr lang="en-US" smtClean="0"/>
          </a:p>
          <a:p>
            <a:r>
              <a:rPr lang="en-US" smtClean="0"/>
              <a:t>Why We’re Excited:</a:t>
            </a:r>
          </a:p>
          <a:p>
            <a:r>
              <a:rPr lang="en-US" smtClean="0"/>
              <a:t>We already are a top contender in this category. </a:t>
            </a:r>
          </a:p>
          <a:p>
            <a:r>
              <a:rPr lang="en-US" smtClean="0"/>
              <a:t>iVillage Home is ranked 4th on ComScore,in the Home category. </a:t>
            </a:r>
          </a:p>
          <a:p>
            <a:r>
              <a:rPr lang="en-US" smtClean="0"/>
              <a:t>We have amazing SEO.</a:t>
            </a:r>
          </a:p>
          <a:p>
            <a:r>
              <a:rPr lang="en-US" smtClean="0"/>
              <a:t>Google “Home Decorating Ideas” – already, we rank third.</a:t>
            </a:r>
          </a:p>
          <a:p>
            <a:r>
              <a:rPr lang="en-US" smtClean="0"/>
              <a:t>We have a vibrant community who loves to share!</a:t>
            </a:r>
          </a:p>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69" name="Rectangle 2"/>
          <p:cNvSpPr>
            <a:spLocks noGrp="1" noRot="1" noChangeAspect="1" noTextEdit="1"/>
          </p:cNvSpPr>
          <p:nvPr>
            <p:ph type="sldImg"/>
          </p:nvPr>
        </p:nvSpPr>
        <p:spPr bwMode="auto">
          <a:xfrm>
            <a:off x="1182688" y="696913"/>
            <a:ext cx="4648200" cy="3486150"/>
          </a:xfrm>
          <a:noFill/>
          <a:ln>
            <a:solidFill>
              <a:srgbClr val="000000"/>
            </a:solidFill>
            <a:miter lim="800000"/>
            <a:headEnd/>
            <a:tailEnd/>
          </a:ln>
        </p:spPr>
      </p:sp>
      <p:sp>
        <p:nvSpPr>
          <p:cNvPr id="32770" name="Rectangle 3"/>
          <p:cNvSpPr>
            <a:spLocks noGrp="1"/>
          </p:cNvSpPr>
          <p:nvPr>
            <p:ph type="body" idx="1"/>
          </p:nvPr>
        </p:nvSpPr>
        <p:spPr>
          <a:xfrm>
            <a:off x="701675" y="4416425"/>
            <a:ext cx="5608638" cy="4183063"/>
          </a:xfrm>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xfrm>
            <a:off x="1182688" y="696913"/>
            <a:ext cx="4648200" cy="3486150"/>
          </a:xfrm>
          <a:noFill/>
          <a:ln>
            <a:solidFill>
              <a:srgbClr val="000000"/>
            </a:solidFill>
            <a:miter lim="800000"/>
            <a:headEnd/>
            <a:tailEnd/>
          </a:ln>
        </p:spPr>
      </p:sp>
      <p:sp>
        <p:nvSpPr>
          <p:cNvPr id="34818" name="Notes Placeholder 2"/>
          <p:cNvSpPr>
            <a:spLocks noGrp="1"/>
          </p:cNvSpPr>
          <p:nvPr>
            <p:ph type="body" idx="1"/>
          </p:nvPr>
        </p:nvSpPr>
        <p:spPr>
          <a:xfrm>
            <a:off x="701675" y="4416425"/>
            <a:ext cx="5608638" cy="4183063"/>
          </a:xfrm>
          <a:noFill/>
          <a:ln/>
        </p:spPr>
        <p:txBody>
          <a:bodyPr lIns="93173" tIns="46586" rIns="93173" bIns="46586"/>
          <a:lstStyle/>
          <a:p>
            <a:pPr defTabSz="914400" eaLnBrk="1" hangingPunct="1">
              <a:spcBef>
                <a:spcPct val="0"/>
              </a:spcBef>
            </a:pPr>
            <a:endParaRPr lang="en-US" smtClean="0"/>
          </a:p>
        </p:txBody>
      </p:sp>
      <p:sp>
        <p:nvSpPr>
          <p:cNvPr id="34819"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3" tIns="46586" rIns="93173" bIns="46586" anchor="b"/>
          <a:lstStyle/>
          <a:p>
            <a:pPr algn="r" defTabSz="930275"/>
            <a:fld id="{F1537692-BA66-4F02-8F81-8CFC301E38BE}" type="slidenum">
              <a:rPr lang="en-US" sz="1300"/>
              <a:pPr algn="r" defTabSz="930275"/>
              <a:t>13</a:t>
            </a:fld>
            <a:endParaRPr lang="en-US" sz="1300"/>
          </a:p>
        </p:txBody>
      </p:sp>
      <p:sp>
        <p:nvSpPr>
          <p:cNvPr id="34820" name="Footer Placeholder 4"/>
          <p:cNvSpPr txBox="1">
            <a:spLocks noGrp="1"/>
          </p:cNvSpPr>
          <p:nvPr/>
        </p:nvSpPr>
        <p:spPr bwMode="auto">
          <a:xfrm>
            <a:off x="0" y="8829675"/>
            <a:ext cx="3038475" cy="465138"/>
          </a:xfrm>
          <a:prstGeom prst="rect">
            <a:avLst/>
          </a:prstGeom>
          <a:noFill/>
          <a:ln w="9525">
            <a:noFill/>
            <a:miter lim="800000"/>
            <a:headEnd/>
            <a:tailEnd/>
          </a:ln>
        </p:spPr>
        <p:txBody>
          <a:bodyPr lIns="93173" tIns="46586" rIns="93173" bIns="46586" anchor="b"/>
          <a:lstStyle/>
          <a:p>
            <a:pPr defTabSz="930275"/>
            <a:endParaRPr lang="en-US" sz="1300"/>
          </a:p>
        </p:txBody>
      </p:sp>
      <p:sp>
        <p:nvSpPr>
          <p:cNvPr id="34821" name="Header Placeholder 5"/>
          <p:cNvSpPr txBox="1">
            <a:spLocks noGrp="1"/>
          </p:cNvSpPr>
          <p:nvPr/>
        </p:nvSpPr>
        <p:spPr bwMode="auto">
          <a:xfrm>
            <a:off x="0" y="0"/>
            <a:ext cx="3038475" cy="465138"/>
          </a:xfrm>
          <a:prstGeom prst="rect">
            <a:avLst/>
          </a:prstGeom>
          <a:noFill/>
          <a:ln w="9525">
            <a:noFill/>
            <a:miter lim="800000"/>
            <a:headEnd/>
            <a:tailEnd/>
          </a:ln>
        </p:spPr>
        <p:txBody>
          <a:bodyPr lIns="93173" tIns="46586" rIns="93173" bIns="46586"/>
          <a:lstStyle/>
          <a:p>
            <a:pPr defTabSz="930275"/>
            <a:endParaRPr 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89" name="Rectangle 2"/>
          <p:cNvSpPr>
            <a:spLocks noGrp="1" noRot="1" noChangeAspect="1" noTextEdit="1"/>
          </p:cNvSpPr>
          <p:nvPr>
            <p:ph type="sldImg"/>
          </p:nvPr>
        </p:nvSpPr>
        <p:spPr bwMode="auto">
          <a:xfrm>
            <a:off x="1182688" y="696913"/>
            <a:ext cx="4648200" cy="3486150"/>
          </a:xfrm>
          <a:noFill/>
          <a:ln>
            <a:solidFill>
              <a:srgbClr val="000000"/>
            </a:solidFill>
            <a:miter lim="800000"/>
            <a:headEnd/>
            <a:tailEnd/>
          </a:ln>
        </p:spPr>
      </p:sp>
      <p:sp>
        <p:nvSpPr>
          <p:cNvPr id="37890" name="Rectangle 3"/>
          <p:cNvSpPr>
            <a:spLocks noGrp="1"/>
          </p:cNvSpPr>
          <p:nvPr>
            <p:ph type="body" idx="1"/>
          </p:nvPr>
        </p:nvSpPr>
        <p:spPr>
          <a:xfrm>
            <a:off x="701675" y="4416425"/>
            <a:ext cx="5608638" cy="4183063"/>
          </a:xfrm>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bwMode="auto">
          <a:xfrm>
            <a:off x="1182688" y="696913"/>
            <a:ext cx="4648200" cy="3486150"/>
          </a:xfrm>
          <a:noFill/>
          <a:ln>
            <a:solidFill>
              <a:srgbClr val="000000"/>
            </a:solidFill>
            <a:miter lim="800000"/>
            <a:headEnd/>
            <a:tailEnd/>
          </a:ln>
        </p:spPr>
      </p:sp>
      <p:sp>
        <p:nvSpPr>
          <p:cNvPr id="39938" name="Notes Placeholder 2"/>
          <p:cNvSpPr>
            <a:spLocks noGrp="1"/>
          </p:cNvSpPr>
          <p:nvPr>
            <p:ph type="body" idx="1"/>
          </p:nvPr>
        </p:nvSpPr>
        <p:spPr>
          <a:xfrm>
            <a:off x="701675" y="4416425"/>
            <a:ext cx="5608638" cy="4183063"/>
          </a:xfrm>
          <a:noFill/>
          <a:ln/>
        </p:spPr>
        <p:txBody>
          <a:bodyPr lIns="93173" tIns="46586" rIns="93173" bIns="46586"/>
          <a:lstStyle/>
          <a:p>
            <a:pPr defTabSz="914400" eaLnBrk="1" hangingPunct="1">
              <a:spcBef>
                <a:spcPct val="0"/>
              </a:spcBef>
            </a:pPr>
            <a:endParaRPr lang="en-US" smtClean="0"/>
          </a:p>
        </p:txBody>
      </p:sp>
      <p:sp>
        <p:nvSpPr>
          <p:cNvPr id="39939"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3" tIns="46586" rIns="93173" bIns="46586" anchor="b"/>
          <a:lstStyle/>
          <a:p>
            <a:pPr algn="r" defTabSz="930275"/>
            <a:fld id="{4EC7EF72-5E29-40BA-B3F5-BB26F8738283}" type="slidenum">
              <a:rPr lang="en-US" sz="1300"/>
              <a:pPr algn="r" defTabSz="930275"/>
              <a:t>16</a:t>
            </a:fld>
            <a:endParaRPr lang="en-US" sz="1300"/>
          </a:p>
        </p:txBody>
      </p:sp>
      <p:sp>
        <p:nvSpPr>
          <p:cNvPr id="39940" name="Footer Placeholder 4"/>
          <p:cNvSpPr txBox="1">
            <a:spLocks noGrp="1"/>
          </p:cNvSpPr>
          <p:nvPr/>
        </p:nvSpPr>
        <p:spPr bwMode="auto">
          <a:xfrm>
            <a:off x="0" y="8829675"/>
            <a:ext cx="3038475" cy="465138"/>
          </a:xfrm>
          <a:prstGeom prst="rect">
            <a:avLst/>
          </a:prstGeom>
          <a:noFill/>
          <a:ln w="9525">
            <a:noFill/>
            <a:miter lim="800000"/>
            <a:headEnd/>
            <a:tailEnd/>
          </a:ln>
        </p:spPr>
        <p:txBody>
          <a:bodyPr lIns="93173" tIns="46586" rIns="93173" bIns="46586" anchor="b"/>
          <a:lstStyle/>
          <a:p>
            <a:pPr defTabSz="930275"/>
            <a:endParaRPr lang="en-US" sz="1300"/>
          </a:p>
        </p:txBody>
      </p:sp>
      <p:sp>
        <p:nvSpPr>
          <p:cNvPr id="39941" name="Header Placeholder 5"/>
          <p:cNvSpPr txBox="1">
            <a:spLocks noGrp="1"/>
          </p:cNvSpPr>
          <p:nvPr/>
        </p:nvSpPr>
        <p:spPr bwMode="auto">
          <a:xfrm>
            <a:off x="0" y="0"/>
            <a:ext cx="3038475" cy="465138"/>
          </a:xfrm>
          <a:prstGeom prst="rect">
            <a:avLst/>
          </a:prstGeom>
          <a:noFill/>
          <a:ln w="9525">
            <a:noFill/>
            <a:miter lim="800000"/>
            <a:headEnd/>
            <a:tailEnd/>
          </a:ln>
        </p:spPr>
        <p:txBody>
          <a:bodyPr lIns="93173" tIns="46586" rIns="93173" bIns="46586"/>
          <a:lstStyle/>
          <a:p>
            <a:pPr defTabSz="930275"/>
            <a:endParaRPr lang="en-US" sz="13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Arial"/>
                <a:cs typeface="+mn-cs"/>
              </a:defRPr>
            </a:lvl1pPr>
          </a:lstStyle>
          <a:p>
            <a:pPr>
              <a:defRPr/>
            </a:pPr>
            <a:fld id="{9B697BD6-4769-4E39-8571-1A3B636DDAB7}" type="datetimeFigureOut">
              <a:rPr lang="en-US"/>
              <a:pPr>
                <a:defRPr/>
              </a:pPr>
              <a:t>8/2/10</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Arial"/>
                <a:cs typeface="+mn-cs"/>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Arial"/>
                <a:cs typeface="+mn-cs"/>
              </a:defRPr>
            </a:lvl1pPr>
          </a:lstStyle>
          <a:p>
            <a:pPr>
              <a:defRPr/>
            </a:pPr>
            <a:fld id="{43C0B9AA-A1A2-40E2-B4E4-9D1F5AEE1A06}"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Arial"/>
                <a:cs typeface="+mn-cs"/>
              </a:defRPr>
            </a:lvl1pPr>
          </a:lstStyle>
          <a:p>
            <a:pPr>
              <a:defRPr/>
            </a:pPr>
            <a:fld id="{217924E7-B9F6-4685-BCD9-3998BFDD1A85}" type="datetimeFigureOut">
              <a:rPr lang="en-US"/>
              <a:pPr>
                <a:defRPr/>
              </a:pPr>
              <a:t>8/2/10</a:t>
            </a:fld>
            <a:endParaRPr lang="en-US"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Arial"/>
                <a:cs typeface="+mn-cs"/>
              </a:defRPr>
            </a:lvl1pPr>
          </a:lstStyle>
          <a:p>
            <a:pPr>
              <a:defRPr/>
            </a:pPr>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Arial"/>
                <a:cs typeface="+mn-cs"/>
              </a:defRPr>
            </a:lvl1pPr>
          </a:lstStyle>
          <a:p>
            <a:pPr>
              <a:defRPr/>
            </a:pPr>
            <a:fld id="{37FE06D6-52C1-4DC6-BA7A-0F7E8ECCBCC4}"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Arial"/>
                <a:cs typeface="+mn-cs"/>
              </a:defRPr>
            </a:lvl1pPr>
          </a:lstStyle>
          <a:p>
            <a:pPr>
              <a:defRPr/>
            </a:pPr>
            <a:fld id="{F2D957C5-4874-4D9B-ABA8-F4A267E02D19}" type="datetimeFigureOut">
              <a:rPr lang="en-US"/>
              <a:pPr>
                <a:defRPr/>
              </a:pPr>
              <a:t>8/2/10</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Arial"/>
                <a:cs typeface="+mn-cs"/>
              </a:defRPr>
            </a:lvl1pPr>
          </a:lstStyle>
          <a:p>
            <a:pPr>
              <a:defRPr/>
            </a:pPr>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Arial"/>
                <a:cs typeface="+mn-cs"/>
              </a:defRPr>
            </a:lvl1pPr>
          </a:lstStyle>
          <a:p>
            <a:pPr>
              <a:defRPr/>
            </a:pPr>
            <a:fld id="{5B77185F-53E4-413C-BA81-E08DD12AF7A6}"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Arial"/>
                <a:cs typeface="+mn-cs"/>
              </a:defRPr>
            </a:lvl1pPr>
          </a:lstStyle>
          <a:p>
            <a:pPr>
              <a:defRPr/>
            </a:pPr>
            <a:fld id="{0DF527C8-E7DF-44F8-98E9-224B0666DA83}" type="datetimeFigureOut">
              <a:rPr lang="en-US"/>
              <a:pPr>
                <a:defRPr/>
              </a:pPr>
              <a:t>8/2/10</a:t>
            </a:fld>
            <a:endParaRPr lang="en-US"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Arial"/>
                <a:cs typeface="+mn-cs"/>
              </a:defRPr>
            </a:lvl1pPr>
          </a:lstStyle>
          <a:p>
            <a:pPr>
              <a:defRPr/>
            </a:pPr>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Arial"/>
                <a:cs typeface="+mn-cs"/>
              </a:defRPr>
            </a:lvl1pPr>
          </a:lstStyle>
          <a:p>
            <a:pPr>
              <a:defRPr/>
            </a:pPr>
            <a:fld id="{2CBEA0DF-18C5-4D0F-824B-8A84C5BD717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slideLayout" Target="../slideLayouts/slideLayout4.xml"/><Relationship Id="rId5" Type="http://schemas.openxmlformats.org/officeDocument/2006/relationships/slideLayout" Target="../slideLayouts/slideLayout5.xml"/><Relationship Id="rId7"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6"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pic>
        <p:nvPicPr>
          <p:cNvPr id="1028" name="Picture 2" descr="ivillage_logo_RGB_R_090426.png"/>
          <p:cNvPicPr>
            <a:picLocks noChangeAspect="1"/>
          </p:cNvPicPr>
          <p:nvPr/>
        </p:nvPicPr>
        <p:blipFill>
          <a:blip r:embed="rId7"/>
          <a:srcRect/>
          <a:stretch>
            <a:fillRect/>
          </a:stretch>
        </p:blipFill>
        <p:spPr bwMode="auto">
          <a:xfrm>
            <a:off x="7673975" y="6273800"/>
            <a:ext cx="750888" cy="423863"/>
          </a:xfrm>
          <a:prstGeom prst="rect">
            <a:avLst/>
          </a:prstGeom>
          <a:noFill/>
          <a:ln w="9525">
            <a:noFill/>
            <a:miter lim="800000"/>
            <a:headEnd/>
            <a:tailEnd/>
          </a:ln>
        </p:spPr>
      </p:pic>
      <p:sp>
        <p:nvSpPr>
          <p:cNvPr id="8" name="Rectangle 6"/>
          <p:cNvSpPr txBox="1">
            <a:spLocks noChangeArrowheads="1"/>
          </p:cNvSpPr>
          <p:nvPr/>
        </p:nvSpPr>
        <p:spPr bwMode="auto">
          <a:xfrm>
            <a:off x="8467725" y="6380163"/>
            <a:ext cx="385763" cy="138112"/>
          </a:xfrm>
          <a:prstGeom prst="rect">
            <a:avLst/>
          </a:prstGeom>
          <a:noFill/>
          <a:ln w="9525">
            <a:noFill/>
            <a:miter lim="800000"/>
            <a:headEnd/>
            <a:tailEnd/>
          </a:ln>
        </p:spPr>
        <p:txBody>
          <a:bodyPr lIns="0" tIns="0" rIns="0" bIns="0">
            <a:spAutoFit/>
          </a:bodyPr>
          <a:lstStyle/>
          <a:p>
            <a:pPr fontAlgn="auto">
              <a:spcBef>
                <a:spcPts val="0"/>
              </a:spcBef>
              <a:spcAft>
                <a:spcPts val="0"/>
              </a:spcAft>
              <a:defRPr/>
            </a:pPr>
            <a:r>
              <a:rPr lang="en-US" sz="900" dirty="0">
                <a:solidFill>
                  <a:srgbClr val="FF0000"/>
                </a:solidFill>
                <a:latin typeface="Arial"/>
                <a:ea typeface="Arial"/>
                <a:cs typeface="Arial"/>
              </a:rPr>
              <a:t>| </a:t>
            </a:r>
            <a:fld id="{1998262E-BE5A-40E7-B7C5-921AA32F21B4}" type="slidenum">
              <a:rPr lang="en-US" sz="900">
                <a:solidFill>
                  <a:srgbClr val="FF0000"/>
                </a:solidFill>
                <a:latin typeface="Arial"/>
                <a:ea typeface="Arial"/>
                <a:cs typeface="Arial"/>
              </a:rPr>
              <a:pPr fontAlgn="auto">
                <a:spcBef>
                  <a:spcPts val="0"/>
                </a:spcBef>
                <a:spcAft>
                  <a:spcPts val="0"/>
                </a:spcAft>
                <a:defRPr/>
              </a:pPr>
              <a:t>‹#›</a:t>
            </a:fld>
            <a:endParaRPr lang="en-US" sz="900" dirty="0">
              <a:solidFill>
                <a:srgbClr val="FF0000"/>
              </a:solidFill>
              <a:latin typeface="Arial"/>
              <a:ea typeface="Arial"/>
              <a:cs typeface="Arial"/>
            </a:endParaRPr>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5" r:id="rId4"/>
    <p:sldLayoutId id="2147483676" r:id="rId5"/>
  </p:sldLayoutIdLst>
  <p:txStyles>
    <p:titleStyle>
      <a:lvl1pPr algn="l" defTabSz="457200" rtl="0" eaLnBrk="0" fontAlgn="base" hangingPunct="0">
        <a:spcBef>
          <a:spcPct val="0"/>
        </a:spcBef>
        <a:spcAft>
          <a:spcPct val="0"/>
        </a:spcAft>
        <a:defRPr sz="3200" kern="1200">
          <a:solidFill>
            <a:srgbClr val="FF0000"/>
          </a:solidFill>
          <a:latin typeface="Arial"/>
          <a:ea typeface="+mj-ea"/>
          <a:cs typeface="Arial"/>
        </a:defRPr>
      </a:lvl1pPr>
      <a:lvl2pPr algn="l" defTabSz="457200" rtl="0" eaLnBrk="0" fontAlgn="base" hangingPunct="0">
        <a:spcBef>
          <a:spcPct val="0"/>
        </a:spcBef>
        <a:spcAft>
          <a:spcPct val="0"/>
        </a:spcAft>
        <a:defRPr sz="3200">
          <a:solidFill>
            <a:srgbClr val="FF0000"/>
          </a:solidFill>
          <a:latin typeface="Arial" charset="0"/>
          <a:cs typeface="Arial" charset="0"/>
        </a:defRPr>
      </a:lvl2pPr>
      <a:lvl3pPr algn="l" defTabSz="457200" rtl="0" eaLnBrk="0" fontAlgn="base" hangingPunct="0">
        <a:spcBef>
          <a:spcPct val="0"/>
        </a:spcBef>
        <a:spcAft>
          <a:spcPct val="0"/>
        </a:spcAft>
        <a:defRPr sz="3200">
          <a:solidFill>
            <a:srgbClr val="FF0000"/>
          </a:solidFill>
          <a:latin typeface="Arial" charset="0"/>
          <a:cs typeface="Arial" charset="0"/>
        </a:defRPr>
      </a:lvl3pPr>
      <a:lvl4pPr algn="l" defTabSz="457200" rtl="0" eaLnBrk="0" fontAlgn="base" hangingPunct="0">
        <a:spcBef>
          <a:spcPct val="0"/>
        </a:spcBef>
        <a:spcAft>
          <a:spcPct val="0"/>
        </a:spcAft>
        <a:defRPr sz="3200">
          <a:solidFill>
            <a:srgbClr val="FF0000"/>
          </a:solidFill>
          <a:latin typeface="Arial" charset="0"/>
          <a:cs typeface="Arial" charset="0"/>
        </a:defRPr>
      </a:lvl4pPr>
      <a:lvl5pPr algn="l" defTabSz="457200" rtl="0" eaLnBrk="0" fontAlgn="base" hangingPunct="0">
        <a:spcBef>
          <a:spcPct val="0"/>
        </a:spcBef>
        <a:spcAft>
          <a:spcPct val="0"/>
        </a:spcAft>
        <a:defRPr sz="3200">
          <a:solidFill>
            <a:srgbClr val="FF0000"/>
          </a:solidFill>
          <a:latin typeface="Arial" charset="0"/>
          <a:cs typeface="Arial" charset="0"/>
        </a:defRPr>
      </a:lvl5pPr>
      <a:lvl6pPr marL="457200" algn="l" defTabSz="457200" rtl="0" fontAlgn="base">
        <a:spcBef>
          <a:spcPct val="0"/>
        </a:spcBef>
        <a:spcAft>
          <a:spcPct val="0"/>
        </a:spcAft>
        <a:defRPr sz="3200">
          <a:solidFill>
            <a:srgbClr val="FF0000"/>
          </a:solidFill>
          <a:latin typeface="Arial" charset="0"/>
          <a:cs typeface="Arial" charset="0"/>
        </a:defRPr>
      </a:lvl6pPr>
      <a:lvl7pPr marL="914400" algn="l" defTabSz="457200" rtl="0" fontAlgn="base">
        <a:spcBef>
          <a:spcPct val="0"/>
        </a:spcBef>
        <a:spcAft>
          <a:spcPct val="0"/>
        </a:spcAft>
        <a:defRPr sz="3200">
          <a:solidFill>
            <a:srgbClr val="FF0000"/>
          </a:solidFill>
          <a:latin typeface="Arial" charset="0"/>
          <a:cs typeface="Arial" charset="0"/>
        </a:defRPr>
      </a:lvl7pPr>
      <a:lvl8pPr marL="1371600" algn="l" defTabSz="457200" rtl="0" fontAlgn="base">
        <a:spcBef>
          <a:spcPct val="0"/>
        </a:spcBef>
        <a:spcAft>
          <a:spcPct val="0"/>
        </a:spcAft>
        <a:defRPr sz="3200">
          <a:solidFill>
            <a:srgbClr val="FF0000"/>
          </a:solidFill>
          <a:latin typeface="Arial" charset="0"/>
          <a:cs typeface="Arial" charset="0"/>
        </a:defRPr>
      </a:lvl8pPr>
      <a:lvl9pPr marL="1828800" algn="l" defTabSz="457200" rtl="0" fontAlgn="base">
        <a:spcBef>
          <a:spcPct val="0"/>
        </a:spcBef>
        <a:spcAft>
          <a:spcPct val="0"/>
        </a:spcAft>
        <a:defRPr sz="3200">
          <a:solidFill>
            <a:srgbClr val="FF0000"/>
          </a:solidFill>
          <a:latin typeface="Arial" charset="0"/>
          <a:cs typeface="Arial" charset="0"/>
        </a:defRPr>
      </a:lvl9pPr>
    </p:titleStyle>
    <p:bodyStyle>
      <a:lvl1pPr marL="342900" indent="-342900" algn="l" defTabSz="457200" rtl="0" eaLnBrk="0" fontAlgn="base" hangingPunct="0">
        <a:spcBef>
          <a:spcPct val="20000"/>
        </a:spcBef>
        <a:spcAft>
          <a:spcPct val="0"/>
        </a:spcAft>
        <a:buFont typeface="Arial" charset="0"/>
        <a:buChar char="•"/>
        <a:defRPr sz="2800" kern="1200">
          <a:solidFill>
            <a:schemeClr val="accent1"/>
          </a:solidFill>
          <a:latin typeface="Arial"/>
          <a:ea typeface="+mn-ea"/>
          <a:cs typeface="Arial"/>
        </a:defRPr>
      </a:lvl1pPr>
      <a:lvl2pPr marL="742950" indent="-285750" algn="l" defTabSz="457200" rtl="0" eaLnBrk="0" fontAlgn="base" hangingPunct="0">
        <a:spcBef>
          <a:spcPct val="20000"/>
        </a:spcBef>
        <a:spcAft>
          <a:spcPct val="0"/>
        </a:spcAft>
        <a:buFont typeface="Arial" charset="0"/>
        <a:buChar char="–"/>
        <a:defRPr sz="2400" kern="1200">
          <a:solidFill>
            <a:schemeClr val="tx1"/>
          </a:solidFill>
          <a:latin typeface="Arial"/>
          <a:ea typeface="+mn-ea"/>
          <a:cs typeface="Arial"/>
        </a:defRPr>
      </a:lvl2pPr>
      <a:lvl3pPr marL="1143000" indent="-228600" algn="l" defTabSz="457200" rtl="0" eaLnBrk="0" fontAlgn="base" hangingPunct="0">
        <a:spcBef>
          <a:spcPct val="20000"/>
        </a:spcBef>
        <a:spcAft>
          <a:spcPct val="0"/>
        </a:spcAft>
        <a:buFont typeface="Arial" charset="0"/>
        <a:buChar char="•"/>
        <a:defRPr sz="2000" kern="1200">
          <a:solidFill>
            <a:schemeClr val="tx1"/>
          </a:solidFill>
          <a:latin typeface="Arial"/>
          <a:ea typeface="+mn-ea"/>
          <a:cs typeface="Arial"/>
        </a:defRPr>
      </a:lvl3pPr>
      <a:lvl4pPr marL="1600200" indent="-228600" algn="l" defTabSz="457200" rtl="0" eaLnBrk="0" fontAlgn="base" hangingPunct="0">
        <a:spcBef>
          <a:spcPct val="20000"/>
        </a:spcBef>
        <a:spcAft>
          <a:spcPct val="0"/>
        </a:spcAft>
        <a:buFont typeface="Arial" charset="0"/>
        <a:buChar char="–"/>
        <a:defRPr kern="1200">
          <a:solidFill>
            <a:schemeClr val="tx1"/>
          </a:solidFill>
          <a:latin typeface="Arial"/>
          <a:ea typeface="+mn-ea"/>
          <a:cs typeface="Arial"/>
        </a:defRPr>
      </a:lvl4pPr>
      <a:lvl5pPr marL="2057400" indent="-228600" algn="l" defTabSz="457200" rtl="0" eaLnBrk="0" fontAlgn="base" hangingPunct="0">
        <a:spcBef>
          <a:spcPct val="20000"/>
        </a:spcBef>
        <a:spcAft>
          <a:spcPct val="0"/>
        </a:spcAft>
        <a:buFont typeface="Arial" charset="0"/>
        <a:buChar char="»"/>
        <a:defRPr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24.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4" Type="http://schemas.openxmlformats.org/officeDocument/2006/relationships/image" Target="../media/image26.png"/><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chart" Target="../charts/chart2.xml"/></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3" Type="http://schemas.openxmlformats.org/officeDocument/2006/relationships/image" Target="../media/image2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4" Type="http://schemas.openxmlformats.org/officeDocument/2006/relationships/image" Target="../media/image29.png"/><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chart" Target="../charts/chart3.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31.wm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image" Target="../media/image32.wmf"/><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3" Type="http://schemas.openxmlformats.org/officeDocument/2006/relationships/image" Target="../media/image33.wmf"/><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4" Type="http://schemas.openxmlformats.org/officeDocument/2006/relationships/image" Target="../media/image35.png"/><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34.png"/><Relationship Id="rId5" Type="http://schemas.openxmlformats.org/officeDocument/2006/relationships/image" Target="../media/image36.png"/></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3" Type="http://schemas.openxmlformats.org/officeDocument/2006/relationships/image" Target="../media/image38.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image" Target="../media/image3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3" Type="http://schemas.openxmlformats.org/officeDocument/2006/relationships/image" Target="../media/image4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4" Type="http://schemas.openxmlformats.org/officeDocument/2006/relationships/image" Target="../media/image42.png"/><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41.png"/></Relationships>
</file>

<file path=ppt/slides/_rels/slide27.xml.rels><?xml version="1.0" encoding="UTF-8" standalone="yes"?>
<Relationships xmlns="http://schemas.openxmlformats.org/package/2006/relationships"><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29.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6" Type="http://schemas.openxmlformats.org/officeDocument/2006/relationships/image" Target="../media/image8.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4.png"/><Relationship Id="rId3" Type="http://schemas.openxmlformats.org/officeDocument/2006/relationships/image" Target="../media/image5.png"/><Relationship Id="rId5"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9.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4" Type="http://schemas.openxmlformats.org/officeDocument/2006/relationships/image" Target="../media/image20.png"/><Relationship Id="rId4" Type="http://schemas.openxmlformats.org/officeDocument/2006/relationships/oleObject" Target="../embeddings/Microsoft_Excel_97_-_2004_Worksheet1.xls"/><Relationship Id="rId7" Type="http://schemas.openxmlformats.org/officeDocument/2006/relationships/image" Target="../media/image13.png"/><Relationship Id="rId11" Type="http://schemas.openxmlformats.org/officeDocument/2006/relationships/image" Target="../media/image17.png"/><Relationship Id="rId1" Type="http://schemas.openxmlformats.org/officeDocument/2006/relationships/vmlDrawing" Target="../drawings/vmlDrawing1.vml"/><Relationship Id="rId6" Type="http://schemas.openxmlformats.org/officeDocument/2006/relationships/image" Target="../media/image12.png"/><Relationship Id="rId8" Type="http://schemas.openxmlformats.org/officeDocument/2006/relationships/image" Target="../media/image14.png"/><Relationship Id="rId13" Type="http://schemas.openxmlformats.org/officeDocument/2006/relationships/image" Target="../media/image19.png"/><Relationship Id="rId10" Type="http://schemas.openxmlformats.org/officeDocument/2006/relationships/image" Target="../media/image16.png"/><Relationship Id="rId5" Type="http://schemas.openxmlformats.org/officeDocument/2006/relationships/image" Target="../media/image11.png"/><Relationship Id="rId12" Type="http://schemas.openxmlformats.org/officeDocument/2006/relationships/image" Target="../media/image18.png"/><Relationship Id="rId2" Type="http://schemas.openxmlformats.org/officeDocument/2006/relationships/slideLayout" Target="../slideLayouts/slideLayout4.xml"/><Relationship Id="rId9" Type="http://schemas.openxmlformats.org/officeDocument/2006/relationships/image" Target="../media/image15.png"/><Relationship Id="rId3"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4" Type="http://schemas.openxmlformats.org/officeDocument/2006/relationships/image" Target="../media/image23.png"/><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5361" name="Picture 3" descr="H&amp;GIntro.jpg"/>
          <p:cNvPicPr>
            <a:picLocks noChangeAspect="1"/>
          </p:cNvPicPr>
          <p:nvPr/>
        </p:nvPicPr>
        <p:blipFill>
          <a:blip r:embed="rId2"/>
          <a:srcRect/>
          <a:stretch>
            <a:fillRect/>
          </a:stretch>
        </p:blipFill>
        <p:spPr bwMode="auto">
          <a:xfrm>
            <a:off x="0" y="14288"/>
            <a:ext cx="9144000" cy="6858000"/>
          </a:xfrm>
          <a:prstGeom prst="rect">
            <a:avLst/>
          </a:prstGeom>
          <a:noFill/>
          <a:ln w="9525">
            <a:noFill/>
            <a:miter lim="800000"/>
            <a:headEnd/>
            <a:tailEnd/>
          </a:ln>
        </p:spPr>
      </p:pic>
      <p:sp>
        <p:nvSpPr>
          <p:cNvPr id="15362" name="Title 1"/>
          <p:cNvSpPr>
            <a:spLocks noGrp="1"/>
          </p:cNvSpPr>
          <p:nvPr>
            <p:ph type="ctrTitle" idx="4294967295"/>
          </p:nvPr>
        </p:nvSpPr>
        <p:spPr>
          <a:xfrm>
            <a:off x="3860800" y="5976938"/>
            <a:ext cx="4711700" cy="854075"/>
          </a:xfrm>
          <a:prstGeom prst="rect">
            <a:avLst/>
          </a:prstGeom>
        </p:spPr>
        <p:txBody>
          <a:bodyPr anchor="t"/>
          <a:lstStyle/>
          <a:p>
            <a:pPr algn="r" eaLnBrk="1" hangingPunct="1"/>
            <a:r>
              <a:rPr lang="en-US" sz="1800" smtClean="0">
                <a:solidFill>
                  <a:schemeClr val="accent2"/>
                </a:solidFill>
                <a:latin typeface="Arial" charset="0"/>
                <a:cs typeface="Arial" charset="0"/>
              </a:rPr>
              <a:t>Home and Garden | 08.2.10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3" name="Title 1"/>
          <p:cNvSpPr>
            <a:spLocks noGrp="1"/>
          </p:cNvSpPr>
          <p:nvPr>
            <p:ph type="title"/>
          </p:nvPr>
        </p:nvSpPr>
        <p:spPr>
          <a:xfrm>
            <a:off x="436880" y="244158"/>
            <a:ext cx="8229600" cy="1143000"/>
          </a:xfrm>
        </p:spPr>
        <p:txBody>
          <a:bodyPr anchor="t"/>
          <a:lstStyle/>
          <a:p>
            <a:pPr eaLnBrk="1" hangingPunct="1"/>
            <a:r>
              <a:rPr lang="en-US" sz="2800" dirty="0" smtClean="0">
                <a:solidFill>
                  <a:schemeClr val="tx2"/>
                </a:solidFill>
                <a:latin typeface="Arial" charset="0"/>
                <a:cs typeface="Arial" charset="0"/>
              </a:rPr>
              <a:t>The New iVillage Home and Garden Channel</a:t>
            </a:r>
          </a:p>
        </p:txBody>
      </p:sp>
      <p:pic>
        <p:nvPicPr>
          <p:cNvPr id="28674" name="Picture 3"/>
          <p:cNvPicPr>
            <a:picLocks noChangeAspect="1"/>
          </p:cNvPicPr>
          <p:nvPr/>
        </p:nvPicPr>
        <p:blipFill>
          <a:blip r:embed="rId3"/>
          <a:srcRect/>
          <a:stretch>
            <a:fillRect/>
          </a:stretch>
        </p:blipFill>
        <p:spPr bwMode="auto">
          <a:xfrm>
            <a:off x="3992563" y="923925"/>
            <a:ext cx="3378200" cy="5553075"/>
          </a:xfrm>
          <a:prstGeom prst="rect">
            <a:avLst/>
          </a:prstGeom>
          <a:noFill/>
          <a:ln w="6350" algn="ctr">
            <a:solidFill>
              <a:schemeClr val="accent2"/>
            </a:solidFill>
            <a:round/>
            <a:headEnd/>
            <a:tailEnd/>
          </a:ln>
        </p:spPr>
      </p:pic>
      <p:sp>
        <p:nvSpPr>
          <p:cNvPr id="28675" name="Rectangle 16"/>
          <p:cNvSpPr>
            <a:spLocks noChangeArrowheads="1"/>
          </p:cNvSpPr>
          <p:nvPr/>
        </p:nvSpPr>
        <p:spPr bwMode="auto">
          <a:xfrm>
            <a:off x="457200" y="1109663"/>
            <a:ext cx="2374900" cy="4003675"/>
          </a:xfrm>
          <a:prstGeom prst="rect">
            <a:avLst/>
          </a:prstGeom>
          <a:noFill/>
          <a:ln w="9525">
            <a:noFill/>
            <a:miter lim="800000"/>
            <a:headEnd/>
            <a:tailEnd/>
          </a:ln>
        </p:spPr>
        <p:txBody>
          <a:bodyPr>
            <a:spAutoFit/>
          </a:bodyPr>
          <a:lstStyle/>
          <a:p>
            <a:pPr indent="6350" defTabSz="914400"/>
            <a:r>
              <a:rPr lang="en-US" sz="1600">
                <a:solidFill>
                  <a:schemeClr val="accent2"/>
                </a:solidFill>
              </a:rPr>
              <a:t>iVillage Home and Garden empowers her to achieve her goals by offering step-by-step expert advice, tools and content that help her get something done and give her a sense of accomplishment.</a:t>
            </a:r>
          </a:p>
          <a:p>
            <a:pPr indent="6350" defTabSz="914400"/>
            <a:endParaRPr lang="en-US" sz="1600">
              <a:solidFill>
                <a:schemeClr val="accent2"/>
              </a:solidFill>
            </a:endParaRPr>
          </a:p>
          <a:p>
            <a:pPr indent="6350" defTabSz="914400"/>
            <a:r>
              <a:rPr lang="en-US" sz="1600">
                <a:solidFill>
                  <a:schemeClr val="accent2"/>
                </a:solidFill>
              </a:rPr>
              <a:t>Offers her advice on decorating, homemaking, gardening, family finance, green and more.</a:t>
            </a:r>
          </a:p>
        </p:txBody>
      </p:sp>
      <p:sp>
        <p:nvSpPr>
          <p:cNvPr id="13" name="Oval 12"/>
          <p:cNvSpPr/>
          <p:nvPr/>
        </p:nvSpPr>
        <p:spPr>
          <a:xfrm>
            <a:off x="2914650" y="1109663"/>
            <a:ext cx="1727200" cy="1727200"/>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28677" name="TextBox 14"/>
          <p:cNvSpPr txBox="1">
            <a:spLocks noChangeArrowheads="1"/>
          </p:cNvSpPr>
          <p:nvPr/>
        </p:nvSpPr>
        <p:spPr bwMode="auto">
          <a:xfrm>
            <a:off x="2832100" y="1455738"/>
            <a:ext cx="1892300" cy="865187"/>
          </a:xfrm>
          <a:prstGeom prst="rect">
            <a:avLst/>
          </a:prstGeom>
          <a:noFill/>
          <a:ln w="9525">
            <a:noFill/>
            <a:miter lim="800000"/>
            <a:headEnd/>
            <a:tailEnd/>
          </a:ln>
        </p:spPr>
        <p:txBody>
          <a:bodyPr>
            <a:spAutoFit/>
          </a:bodyPr>
          <a:lstStyle/>
          <a:p>
            <a:pPr algn="ctr">
              <a:lnSpc>
                <a:spcPts val="2000"/>
              </a:lnSpc>
            </a:pPr>
            <a:r>
              <a:rPr lang="en-US">
                <a:solidFill>
                  <a:schemeClr val="bg1"/>
                </a:solidFill>
              </a:rPr>
              <a:t>Inspiration </a:t>
            </a:r>
          </a:p>
          <a:p>
            <a:pPr algn="ctr">
              <a:lnSpc>
                <a:spcPts val="2000"/>
              </a:lnSpc>
            </a:pPr>
            <a:r>
              <a:rPr lang="en-US">
                <a:solidFill>
                  <a:schemeClr val="bg1"/>
                </a:solidFill>
              </a:rPr>
              <a:t>and transformation</a:t>
            </a:r>
          </a:p>
        </p:txBody>
      </p:sp>
      <p:sp>
        <p:nvSpPr>
          <p:cNvPr id="18" name="Oval 17"/>
          <p:cNvSpPr/>
          <p:nvPr/>
        </p:nvSpPr>
        <p:spPr>
          <a:xfrm>
            <a:off x="3314700" y="4310063"/>
            <a:ext cx="1117600" cy="11176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28679" name="TextBox 18"/>
          <p:cNvSpPr txBox="1">
            <a:spLocks noChangeArrowheads="1"/>
          </p:cNvSpPr>
          <p:nvPr/>
        </p:nvSpPr>
        <p:spPr bwMode="auto">
          <a:xfrm>
            <a:off x="3314700" y="4521200"/>
            <a:ext cx="1117600" cy="609600"/>
          </a:xfrm>
          <a:prstGeom prst="rect">
            <a:avLst/>
          </a:prstGeom>
          <a:noFill/>
          <a:ln w="9525">
            <a:noFill/>
            <a:miter lim="800000"/>
            <a:headEnd/>
            <a:tailEnd/>
          </a:ln>
        </p:spPr>
        <p:txBody>
          <a:bodyPr>
            <a:spAutoFit/>
          </a:bodyPr>
          <a:lstStyle/>
          <a:p>
            <a:pPr algn="ctr">
              <a:lnSpc>
                <a:spcPts val="2000"/>
              </a:lnSpc>
            </a:pPr>
            <a:r>
              <a:rPr lang="en-US">
                <a:solidFill>
                  <a:schemeClr val="bg1"/>
                </a:solidFill>
              </a:rPr>
              <a:t>Expert</a:t>
            </a:r>
          </a:p>
          <a:p>
            <a:pPr algn="ctr">
              <a:lnSpc>
                <a:spcPts val="2000"/>
              </a:lnSpc>
            </a:pPr>
            <a:r>
              <a:rPr lang="en-US">
                <a:solidFill>
                  <a:schemeClr val="bg1"/>
                </a:solidFill>
              </a:rPr>
              <a:t>advice</a:t>
            </a:r>
          </a:p>
        </p:txBody>
      </p:sp>
      <p:sp>
        <p:nvSpPr>
          <p:cNvPr id="21" name="Oval 20"/>
          <p:cNvSpPr/>
          <p:nvPr/>
        </p:nvSpPr>
        <p:spPr>
          <a:xfrm>
            <a:off x="6877050" y="2447925"/>
            <a:ext cx="1727200" cy="17272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28681" name="TextBox 21"/>
          <p:cNvSpPr txBox="1">
            <a:spLocks noChangeArrowheads="1"/>
          </p:cNvSpPr>
          <p:nvPr/>
        </p:nvSpPr>
        <p:spPr bwMode="auto">
          <a:xfrm>
            <a:off x="6794500" y="2755900"/>
            <a:ext cx="1892300" cy="1122363"/>
          </a:xfrm>
          <a:prstGeom prst="rect">
            <a:avLst/>
          </a:prstGeom>
          <a:noFill/>
          <a:ln w="9525">
            <a:noFill/>
            <a:miter lim="800000"/>
            <a:headEnd/>
            <a:tailEnd/>
          </a:ln>
        </p:spPr>
        <p:txBody>
          <a:bodyPr>
            <a:spAutoFit/>
          </a:bodyPr>
          <a:lstStyle/>
          <a:p>
            <a:pPr algn="ctr">
              <a:lnSpc>
                <a:spcPts val="2000"/>
              </a:lnSpc>
            </a:pPr>
            <a:r>
              <a:rPr lang="en-US">
                <a:solidFill>
                  <a:schemeClr val="bg1"/>
                </a:solidFill>
              </a:rPr>
              <a:t>Tools to organize the home and </a:t>
            </a:r>
            <a:br>
              <a:rPr lang="en-US">
                <a:solidFill>
                  <a:schemeClr val="bg1"/>
                </a:solidFill>
              </a:rPr>
            </a:br>
            <a:r>
              <a:rPr lang="en-US">
                <a:solidFill>
                  <a:schemeClr val="bg1"/>
                </a:solidFill>
              </a:rPr>
              <a:t>home life</a:t>
            </a:r>
          </a:p>
        </p:txBody>
      </p:sp>
      <p:sp>
        <p:nvSpPr>
          <p:cNvPr id="23" name="Oval 22"/>
          <p:cNvSpPr/>
          <p:nvPr/>
        </p:nvSpPr>
        <p:spPr>
          <a:xfrm>
            <a:off x="6638925" y="4695825"/>
            <a:ext cx="1463675" cy="1463675"/>
          </a:xfrm>
          <a:prstGeom prst="ellipse">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28683" name="TextBox 23"/>
          <p:cNvSpPr txBox="1">
            <a:spLocks noChangeArrowheads="1"/>
          </p:cNvSpPr>
          <p:nvPr/>
        </p:nvSpPr>
        <p:spPr bwMode="auto">
          <a:xfrm>
            <a:off x="6597650" y="5003800"/>
            <a:ext cx="1546225" cy="865188"/>
          </a:xfrm>
          <a:prstGeom prst="rect">
            <a:avLst/>
          </a:prstGeom>
          <a:noFill/>
          <a:ln w="9525">
            <a:noFill/>
            <a:miter lim="800000"/>
            <a:headEnd/>
            <a:tailEnd/>
          </a:ln>
        </p:spPr>
        <p:txBody>
          <a:bodyPr>
            <a:spAutoFit/>
          </a:bodyPr>
          <a:lstStyle/>
          <a:p>
            <a:pPr algn="ctr">
              <a:lnSpc>
                <a:spcPts val="2000"/>
              </a:lnSpc>
            </a:pPr>
            <a:r>
              <a:rPr lang="en-US">
                <a:solidFill>
                  <a:schemeClr val="bg1"/>
                </a:solidFill>
              </a:rPr>
              <a:t>Practical, accessible </a:t>
            </a:r>
            <a:br>
              <a:rPr lang="en-US">
                <a:solidFill>
                  <a:schemeClr val="bg1"/>
                </a:solidFill>
              </a:rPr>
            </a:br>
            <a:r>
              <a:rPr lang="en-US">
                <a:solidFill>
                  <a:schemeClr val="bg1"/>
                </a:solidFill>
              </a:rPr>
              <a:t>DIY</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1" name="Title 1"/>
          <p:cNvSpPr>
            <a:spLocks noGrp="1"/>
          </p:cNvSpPr>
          <p:nvPr>
            <p:ph type="title" idx="4294967295"/>
          </p:nvPr>
        </p:nvSpPr>
        <p:spPr>
          <a:xfrm>
            <a:off x="335280" y="908684"/>
            <a:ext cx="8229600" cy="1143000"/>
          </a:xfrm>
          <a:prstGeom prst="rect">
            <a:avLst/>
          </a:prstGeom>
        </p:spPr>
        <p:txBody>
          <a:bodyPr anchor="t"/>
          <a:lstStyle/>
          <a:p>
            <a:pPr eaLnBrk="1" hangingPunct="1"/>
            <a:r>
              <a:rPr lang="en-US" sz="2800" dirty="0" smtClean="0">
                <a:solidFill>
                  <a:schemeClr val="tx2"/>
                </a:solidFill>
                <a:latin typeface="Arial" charset="0"/>
                <a:cs typeface="Arial" charset="0"/>
              </a:rPr>
              <a:t>Family Finance Landing</a:t>
            </a:r>
          </a:p>
        </p:txBody>
      </p:sp>
      <p:pic>
        <p:nvPicPr>
          <p:cNvPr id="30722" name="Picture 5" descr="familyfinance-landing-v4-1"/>
          <p:cNvPicPr>
            <a:picLocks noChangeAspect="1" noChangeArrowheads="1"/>
          </p:cNvPicPr>
          <p:nvPr/>
        </p:nvPicPr>
        <p:blipFill>
          <a:blip r:embed="rId2"/>
          <a:srcRect l="9410" r="8931" b="45937"/>
          <a:stretch>
            <a:fillRect/>
          </a:stretch>
        </p:blipFill>
        <p:spPr bwMode="auto">
          <a:xfrm>
            <a:off x="4604690" y="1050924"/>
            <a:ext cx="4147491" cy="5807076"/>
          </a:xfrm>
          <a:prstGeom prst="rect">
            <a:avLst/>
          </a:prstGeom>
          <a:noFill/>
          <a:ln w="3175" cap="flat" cmpd="sng" algn="ctr">
            <a:solidFill>
              <a:schemeClr val="bg1">
                <a:lumMod val="65000"/>
              </a:schemeClr>
            </a:solidFill>
            <a:prstDash val="solid"/>
            <a:miter lim="800000"/>
            <a:headEnd type="none" w="med" len="med"/>
            <a:tailEnd type="none" w="med" len="med"/>
          </a:ln>
          <a:effectLst>
            <a:outerShdw blurRad="50800" dist="38100" dir="2700000">
              <a:srgbClr val="000000">
                <a:alpha val="20000"/>
              </a:srgbClr>
            </a:outerShdw>
          </a:effectLst>
        </p:spPr>
      </p:pic>
      <p:sp>
        <p:nvSpPr>
          <p:cNvPr id="30723" name="Text Box 6"/>
          <p:cNvSpPr txBox="1">
            <a:spLocks noChangeArrowheads="1"/>
          </p:cNvSpPr>
          <p:nvPr/>
        </p:nvSpPr>
        <p:spPr bwMode="auto">
          <a:xfrm>
            <a:off x="345440" y="1497647"/>
            <a:ext cx="3870960" cy="1600438"/>
          </a:xfrm>
          <a:prstGeom prst="rect">
            <a:avLst/>
          </a:prstGeom>
          <a:noFill/>
          <a:ln w="9525">
            <a:noFill/>
            <a:miter lim="800000"/>
            <a:headEnd/>
            <a:tailEnd/>
          </a:ln>
        </p:spPr>
        <p:txBody>
          <a:bodyPr wrap="square">
            <a:spAutoFit/>
          </a:bodyPr>
          <a:lstStyle/>
          <a:p>
            <a:pPr defTabSz="914400"/>
            <a:r>
              <a:rPr lang="en-US" sz="1400" dirty="0" smtClean="0">
                <a:solidFill>
                  <a:srgbClr val="555555"/>
                </a:solidFill>
              </a:rPr>
              <a:t>Covering </a:t>
            </a:r>
            <a:r>
              <a:rPr lang="en-US" sz="1400" dirty="0">
                <a:solidFill>
                  <a:srgbClr val="555555"/>
                </a:solidFill>
              </a:rPr>
              <a:t>a wide array of finance topics, the Family Finance landing provides her with the expert advice and tools she needs to handle her day-to-day expenses, save for big ticket items, and obtain clarity around home costs.</a:t>
            </a:r>
          </a:p>
          <a:p>
            <a:pPr defTabSz="914400">
              <a:buFontTx/>
              <a:buChar char="•"/>
            </a:pPr>
            <a:endParaRPr lang="en-US" sz="1400" dirty="0">
              <a:solidFill>
                <a:srgbClr val="555555"/>
              </a:solidFill>
            </a:endParaRPr>
          </a:p>
          <a:p>
            <a:pPr defTabSz="914400">
              <a:buFontTx/>
              <a:buChar char="•"/>
            </a:pPr>
            <a:endParaRPr lang="en-US" sz="1400" dirty="0">
              <a:solidFill>
                <a:srgbClr val="555555"/>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95288" y="2168525"/>
            <a:ext cx="2357437" cy="2862263"/>
          </a:xfrm>
          <a:prstGeom prst="rect">
            <a:avLst/>
          </a:prstGeom>
          <a:noFill/>
        </p:spPr>
        <p:txBody>
          <a:bodyPr>
            <a:spAutoFit/>
          </a:bodyPr>
          <a:lstStyle/>
          <a:p>
            <a:pPr defTabSz="914400">
              <a:defRPr/>
            </a:pPr>
            <a:r>
              <a:rPr lang="en-US" sz="1000" b="1" dirty="0">
                <a:solidFill>
                  <a:schemeClr val="tx2"/>
                </a:solidFill>
                <a:latin typeface="+mj-lt"/>
                <a:cs typeface="+mn-cs"/>
              </a:rPr>
              <a:t>Job Woes</a:t>
            </a:r>
          </a:p>
          <a:p>
            <a:pPr marL="91440" lvl="1" indent="-91440" defTabSz="914400">
              <a:spcBef>
                <a:spcPts val="0"/>
              </a:spcBef>
              <a:buFont typeface="Arial" pitchFamily="34" charset="0"/>
              <a:buChar char="•"/>
              <a:defRPr/>
            </a:pPr>
            <a:r>
              <a:rPr lang="en-US" sz="1000" dirty="0">
                <a:latin typeface="+mj-lt"/>
                <a:cs typeface="+mn-cs"/>
              </a:rPr>
              <a:t>Complaints the stress of being a working mom</a:t>
            </a:r>
          </a:p>
          <a:p>
            <a:pPr marL="91440" lvl="1" indent="-91440" defTabSz="914400">
              <a:spcBef>
                <a:spcPts val="0"/>
              </a:spcBef>
              <a:buFont typeface="Arial" pitchFamily="34" charset="0"/>
              <a:buChar char="•"/>
              <a:defRPr/>
            </a:pPr>
            <a:r>
              <a:rPr lang="en-US" sz="1000" dirty="0">
                <a:latin typeface="+mj-lt"/>
                <a:cs typeface="+mn-cs"/>
              </a:rPr>
              <a:t>Husband laid off</a:t>
            </a:r>
          </a:p>
          <a:p>
            <a:pPr marL="91440" lvl="1" indent="-91440" defTabSz="914400">
              <a:spcBef>
                <a:spcPts val="0"/>
              </a:spcBef>
              <a:buFont typeface="Arial" pitchFamily="34" charset="0"/>
              <a:buChar char="•"/>
              <a:defRPr/>
            </a:pPr>
            <a:r>
              <a:rPr lang="en-US" sz="1000" dirty="0">
                <a:latin typeface="+mj-lt"/>
                <a:cs typeface="+mn-cs"/>
              </a:rPr>
              <a:t>Dating/marrying someone with no money</a:t>
            </a:r>
          </a:p>
          <a:p>
            <a:pPr marL="91440" lvl="1" indent="-91440" defTabSz="914400">
              <a:spcBef>
                <a:spcPts val="0"/>
              </a:spcBef>
              <a:buFont typeface="Arial" pitchFamily="34" charset="0"/>
              <a:buChar char="•"/>
              <a:defRPr/>
            </a:pPr>
            <a:r>
              <a:rPr lang="en-US" sz="1000" dirty="0">
                <a:latin typeface="+mj-lt"/>
                <a:cs typeface="+mn-cs"/>
              </a:rPr>
              <a:t>Financial woes</a:t>
            </a:r>
          </a:p>
          <a:p>
            <a:pPr lvl="1" defTabSz="914400">
              <a:buFont typeface="Arial" pitchFamily="34" charset="0"/>
              <a:buChar char="•"/>
              <a:defRPr/>
            </a:pPr>
            <a:endParaRPr lang="en-US" sz="1000" dirty="0">
              <a:latin typeface="+mj-lt"/>
              <a:cs typeface="+mn-cs"/>
            </a:endParaRPr>
          </a:p>
          <a:p>
            <a:pPr defTabSz="914400">
              <a:defRPr/>
            </a:pPr>
            <a:r>
              <a:rPr lang="en-US" sz="1000" b="1" dirty="0">
                <a:solidFill>
                  <a:srgbClr val="D00000"/>
                </a:solidFill>
                <a:latin typeface="+mj-lt"/>
                <a:cs typeface="+mn-cs"/>
              </a:rPr>
              <a:t>Budgeting </a:t>
            </a:r>
          </a:p>
          <a:p>
            <a:pPr marL="91440" lvl="1" indent="-91440" defTabSz="914400">
              <a:buFont typeface="Arial" pitchFamily="34" charset="0"/>
              <a:buChar char="•"/>
              <a:defRPr/>
            </a:pPr>
            <a:r>
              <a:rPr lang="en-US" sz="1000" dirty="0">
                <a:latin typeface="+mj-lt"/>
                <a:cs typeface="+mn-cs"/>
              </a:rPr>
              <a:t>Planning for pregnancy</a:t>
            </a:r>
          </a:p>
          <a:p>
            <a:pPr marL="91440" lvl="1" indent="-91440" defTabSz="914400">
              <a:buFont typeface="Arial" pitchFamily="34" charset="0"/>
              <a:buChar char="•"/>
              <a:defRPr/>
            </a:pPr>
            <a:r>
              <a:rPr lang="en-US" sz="1000" dirty="0">
                <a:latin typeface="+mj-lt"/>
                <a:cs typeface="+mn-cs"/>
              </a:rPr>
              <a:t>Budgeting for medical expenses</a:t>
            </a:r>
          </a:p>
          <a:p>
            <a:pPr marL="91440" lvl="1" indent="-91440" defTabSz="914400">
              <a:buFont typeface="Arial" pitchFamily="34" charset="0"/>
              <a:buChar char="•"/>
              <a:defRPr/>
            </a:pPr>
            <a:r>
              <a:rPr lang="en-US" sz="1000" dirty="0">
                <a:latin typeface="+mj-lt"/>
                <a:cs typeface="+mn-cs"/>
              </a:rPr>
              <a:t>Women listing out their expenses and budgets for the month</a:t>
            </a:r>
          </a:p>
          <a:p>
            <a:pPr marL="91440" lvl="1" indent="-91440" defTabSz="914400">
              <a:buFont typeface="Arial" pitchFamily="34" charset="0"/>
              <a:buChar char="•"/>
              <a:defRPr/>
            </a:pPr>
            <a:r>
              <a:rPr lang="en-US" sz="1000" dirty="0">
                <a:latin typeface="+mj-lt"/>
                <a:cs typeface="+mn-cs"/>
              </a:rPr>
              <a:t>Budget arguments with significant others</a:t>
            </a:r>
          </a:p>
          <a:p>
            <a:pPr marL="91440" lvl="1" indent="-91440" defTabSz="914400">
              <a:buFont typeface="Arial" pitchFamily="34" charset="0"/>
              <a:buChar char="•"/>
              <a:defRPr/>
            </a:pPr>
            <a:r>
              <a:rPr lang="en-US" sz="1000" dirty="0">
                <a:latin typeface="+mj-lt"/>
                <a:cs typeface="+mn-cs"/>
              </a:rPr>
              <a:t>Making spreadsheets</a:t>
            </a:r>
          </a:p>
          <a:p>
            <a:pPr lvl="1" defTabSz="914400">
              <a:defRPr/>
            </a:pPr>
            <a:endParaRPr lang="en-US" sz="1000" dirty="0">
              <a:latin typeface="+mj-lt"/>
              <a:cs typeface="+mn-cs"/>
            </a:endParaRPr>
          </a:p>
          <a:p>
            <a:pPr defTabSz="914400">
              <a:defRPr/>
            </a:pPr>
            <a:endParaRPr lang="en-US" sz="1000" dirty="0">
              <a:latin typeface="+mj-lt"/>
              <a:cs typeface="+mn-cs"/>
            </a:endParaRPr>
          </a:p>
        </p:txBody>
      </p:sp>
      <p:sp>
        <p:nvSpPr>
          <p:cNvPr id="3" name="TextBox 2"/>
          <p:cNvSpPr txBox="1"/>
          <p:nvPr/>
        </p:nvSpPr>
        <p:spPr>
          <a:xfrm>
            <a:off x="3070225" y="2112963"/>
            <a:ext cx="3298825" cy="3170099"/>
          </a:xfrm>
          <a:prstGeom prst="rect">
            <a:avLst/>
          </a:prstGeom>
          <a:noFill/>
        </p:spPr>
        <p:txBody>
          <a:bodyPr>
            <a:spAutoFit/>
          </a:bodyPr>
          <a:lstStyle/>
          <a:p>
            <a:pPr marL="91440" indent="-91440" defTabSz="914400">
              <a:defRPr/>
            </a:pPr>
            <a:r>
              <a:rPr lang="en-US" sz="1000" b="1" dirty="0" smtClean="0">
                <a:solidFill>
                  <a:srgbClr val="D00000"/>
                </a:solidFill>
              </a:rPr>
              <a:t>Unemployment/Salary complaints</a:t>
            </a:r>
          </a:p>
          <a:p>
            <a:pPr marL="91440" lvl="1" indent="-91440" defTabSz="914400">
              <a:buFont typeface="Arial" pitchFamily="34" charset="0"/>
              <a:buChar char="•"/>
              <a:defRPr/>
            </a:pPr>
            <a:r>
              <a:rPr lang="en-US" sz="1000" dirty="0" smtClean="0">
                <a:solidFill>
                  <a:srgbClr val="000000"/>
                </a:solidFill>
              </a:rPr>
              <a:t>Making it through job loss</a:t>
            </a:r>
          </a:p>
          <a:p>
            <a:pPr marL="91440" lvl="1" indent="-91440" defTabSz="914400">
              <a:buFont typeface="Arial" pitchFamily="34" charset="0"/>
              <a:buChar char="•"/>
              <a:defRPr/>
            </a:pPr>
            <a:r>
              <a:rPr lang="en-US" sz="1000" dirty="0" smtClean="0">
                <a:solidFill>
                  <a:srgbClr val="000000"/>
                </a:solidFill>
              </a:rPr>
              <a:t>Emotional effects of layoff</a:t>
            </a:r>
          </a:p>
          <a:p>
            <a:pPr marL="91440" lvl="1" indent="-91440" defTabSz="914400">
              <a:buFont typeface="Arial" pitchFamily="34" charset="0"/>
              <a:buChar char="•"/>
              <a:defRPr/>
            </a:pPr>
            <a:r>
              <a:rPr lang="en-US" sz="1000" dirty="0" smtClean="0">
                <a:solidFill>
                  <a:srgbClr val="000000"/>
                </a:solidFill>
              </a:rPr>
              <a:t>How to deal with a friend who gets laid off</a:t>
            </a:r>
          </a:p>
          <a:p>
            <a:pPr marL="91440" indent="-91440" defTabSz="914400">
              <a:defRPr/>
            </a:pPr>
            <a:endParaRPr lang="en-US" sz="1000" b="1" dirty="0" smtClean="0">
              <a:solidFill>
                <a:srgbClr val="D00000"/>
              </a:solidFill>
              <a:latin typeface="+mj-lt"/>
              <a:cs typeface="+mn-cs"/>
            </a:endParaRPr>
          </a:p>
          <a:p>
            <a:pPr marL="91440" indent="-91440" defTabSz="914400">
              <a:defRPr/>
            </a:pPr>
            <a:r>
              <a:rPr lang="en-US" sz="1000" b="1" dirty="0" smtClean="0">
                <a:solidFill>
                  <a:srgbClr val="D00000"/>
                </a:solidFill>
                <a:latin typeface="Arial"/>
                <a:cs typeface="Arial"/>
              </a:rPr>
              <a:t>High Rates</a:t>
            </a:r>
          </a:p>
          <a:p>
            <a:pPr marL="91440" lvl="1" indent="-91440" defTabSz="914400">
              <a:buFont typeface="Arial" pitchFamily="34" charset="0"/>
              <a:buChar char="•"/>
              <a:defRPr/>
            </a:pPr>
            <a:r>
              <a:rPr lang="en-US" sz="1000" dirty="0" smtClean="0">
                <a:solidFill>
                  <a:srgbClr val="000000"/>
                </a:solidFill>
                <a:latin typeface="Arial"/>
                <a:cs typeface="Arial"/>
              </a:rPr>
              <a:t>High loan rates</a:t>
            </a:r>
          </a:p>
          <a:p>
            <a:pPr marL="91440" lvl="1" indent="-91440" defTabSz="914400">
              <a:buFont typeface="Arial" pitchFamily="34" charset="0"/>
              <a:buChar char="•"/>
              <a:defRPr/>
            </a:pPr>
            <a:r>
              <a:rPr lang="en-US" sz="1000" dirty="0" smtClean="0">
                <a:solidFill>
                  <a:srgbClr val="000000"/>
                </a:solidFill>
                <a:latin typeface="Arial"/>
                <a:cs typeface="Arial"/>
              </a:rPr>
              <a:t>High insurance co-pays, etc</a:t>
            </a:r>
          </a:p>
          <a:p>
            <a:pPr marL="91440" indent="-91440" defTabSz="914400">
              <a:defRPr/>
            </a:pPr>
            <a:endParaRPr lang="en-US" sz="1000" b="1" dirty="0" smtClean="0">
              <a:solidFill>
                <a:srgbClr val="D00000"/>
              </a:solidFill>
              <a:latin typeface="+mj-lt"/>
              <a:cs typeface="+mn-cs"/>
            </a:endParaRPr>
          </a:p>
          <a:p>
            <a:pPr marL="91440" indent="-91440" defTabSz="914400">
              <a:defRPr/>
            </a:pPr>
            <a:r>
              <a:rPr lang="en-US" sz="1000" b="1" dirty="0" smtClean="0">
                <a:solidFill>
                  <a:srgbClr val="D00000"/>
                </a:solidFill>
              </a:rPr>
              <a:t>Kids and Money</a:t>
            </a:r>
          </a:p>
          <a:p>
            <a:pPr marL="91440" lvl="1" indent="-91440" defTabSz="914400">
              <a:buFont typeface="Arial" pitchFamily="34" charset="0"/>
              <a:buChar char="•"/>
              <a:defRPr/>
            </a:pPr>
            <a:r>
              <a:rPr lang="en-US" sz="1000" dirty="0" smtClean="0"/>
              <a:t>Teaching the kids how to budget</a:t>
            </a:r>
          </a:p>
          <a:p>
            <a:pPr marL="91440" lvl="1" indent="-91440" defTabSz="914400">
              <a:buFont typeface="Arial" pitchFamily="34" charset="0"/>
              <a:buChar char="•"/>
              <a:defRPr/>
            </a:pPr>
            <a:r>
              <a:rPr lang="en-US" sz="1000" dirty="0" smtClean="0"/>
              <a:t>Kids feel bad they don’t have the coolest, expensive clothes</a:t>
            </a:r>
          </a:p>
          <a:p>
            <a:pPr marL="91440" lvl="1" indent="-91440" defTabSz="914400">
              <a:buFont typeface="Arial" pitchFamily="34" charset="0"/>
              <a:buChar char="•"/>
              <a:defRPr/>
            </a:pPr>
            <a:r>
              <a:rPr lang="en-US" sz="1000" dirty="0" smtClean="0"/>
              <a:t>Kids sports are expensive</a:t>
            </a:r>
          </a:p>
          <a:p>
            <a:pPr marL="91440" lvl="1" indent="-91440" defTabSz="914400">
              <a:buFont typeface="Arial" pitchFamily="34" charset="0"/>
              <a:buChar char="•"/>
              <a:defRPr/>
            </a:pPr>
            <a:r>
              <a:rPr lang="en-US" sz="1000" dirty="0" smtClean="0"/>
              <a:t>How to avoid spoiling your kids </a:t>
            </a:r>
          </a:p>
          <a:p>
            <a:pPr marL="91440" indent="-91440" defTabSz="914400">
              <a:defRPr/>
            </a:pPr>
            <a:endParaRPr lang="en-US" sz="1000" b="1" dirty="0" smtClean="0">
              <a:solidFill>
                <a:srgbClr val="D00000"/>
              </a:solidFill>
              <a:latin typeface="+mj-lt"/>
              <a:cs typeface="+mn-cs"/>
            </a:endParaRPr>
          </a:p>
          <a:p>
            <a:pPr marL="91440" lvl="1" indent="-91440" defTabSz="914400">
              <a:buFont typeface="Arial" pitchFamily="34" charset="0"/>
              <a:buChar char="•"/>
              <a:defRPr/>
            </a:pPr>
            <a:endParaRPr lang="en-US" sz="1000" dirty="0" smtClean="0">
              <a:latin typeface="+mj-lt"/>
              <a:cs typeface="+mn-cs"/>
            </a:endParaRPr>
          </a:p>
          <a:p>
            <a:pPr marL="91440" lvl="1" indent="-91440" defTabSz="914400">
              <a:defRPr/>
            </a:pPr>
            <a:endParaRPr lang="en-US" sz="1000" dirty="0" smtClean="0">
              <a:solidFill>
                <a:srgbClr val="000000"/>
              </a:solidFill>
              <a:latin typeface="Georgia"/>
              <a:cs typeface="+mn-cs"/>
            </a:endParaRPr>
          </a:p>
          <a:p>
            <a:pPr marL="91440" lvl="1" indent="-91440" defTabSz="914400">
              <a:buFont typeface="Arial" pitchFamily="34" charset="0"/>
              <a:buChar char="•"/>
              <a:defRPr/>
            </a:pPr>
            <a:endParaRPr lang="en-US" sz="1000" dirty="0" smtClean="0">
              <a:latin typeface="+mj-lt"/>
              <a:cs typeface="+mn-cs"/>
            </a:endParaRPr>
          </a:p>
          <a:p>
            <a:pPr marL="91440" lvl="1" indent="-91440" defTabSz="914400">
              <a:buFont typeface="Arial" pitchFamily="34" charset="0"/>
              <a:buChar char="•"/>
              <a:defRPr/>
            </a:pPr>
            <a:endParaRPr lang="en-US" sz="1000" dirty="0">
              <a:latin typeface="+mj-lt"/>
              <a:cs typeface="+mn-cs"/>
            </a:endParaRPr>
          </a:p>
        </p:txBody>
      </p:sp>
      <p:sp>
        <p:nvSpPr>
          <p:cNvPr id="5" name="TextBox 4"/>
          <p:cNvSpPr txBox="1"/>
          <p:nvPr/>
        </p:nvSpPr>
        <p:spPr>
          <a:xfrm>
            <a:off x="6245225" y="2124075"/>
            <a:ext cx="2614613" cy="3939540"/>
          </a:xfrm>
          <a:prstGeom prst="rect">
            <a:avLst/>
          </a:prstGeom>
          <a:noFill/>
        </p:spPr>
        <p:txBody>
          <a:bodyPr>
            <a:spAutoFit/>
          </a:bodyPr>
          <a:lstStyle/>
          <a:p>
            <a:pPr marL="91440" indent="-91440" defTabSz="914400">
              <a:defRPr/>
            </a:pPr>
            <a:r>
              <a:rPr lang="en-US" sz="1000" b="1" dirty="0" smtClean="0">
                <a:solidFill>
                  <a:srgbClr val="D00000"/>
                </a:solidFill>
              </a:rPr>
              <a:t>Loans and Debt</a:t>
            </a:r>
          </a:p>
          <a:p>
            <a:pPr marL="91440" lvl="1" indent="-91440" defTabSz="914400">
              <a:buFont typeface="Arial" pitchFamily="34" charset="0"/>
              <a:buChar char="•"/>
              <a:defRPr/>
            </a:pPr>
            <a:r>
              <a:rPr lang="en-US" sz="1000" dirty="0" smtClean="0"/>
              <a:t>Women supporting each other through paying off debt </a:t>
            </a:r>
          </a:p>
          <a:p>
            <a:pPr marL="91440" lvl="1" indent="-91440" defTabSz="914400">
              <a:buFont typeface="Arial" pitchFamily="34" charset="0"/>
              <a:buChar char="•"/>
              <a:defRPr/>
            </a:pPr>
            <a:r>
              <a:rPr lang="en-US" sz="1000" dirty="0" smtClean="0"/>
              <a:t>Seeking and giving advice from experience</a:t>
            </a:r>
          </a:p>
          <a:p>
            <a:pPr marL="91440" lvl="1" indent="-91440" defTabSz="914400">
              <a:buFont typeface="Arial" pitchFamily="34" charset="0"/>
              <a:buChar char="•"/>
              <a:defRPr/>
            </a:pPr>
            <a:r>
              <a:rPr lang="en-US" sz="1000" dirty="0" smtClean="0"/>
              <a:t>Questions and answers on student loans</a:t>
            </a:r>
          </a:p>
          <a:p>
            <a:pPr marL="91440" lvl="1" indent="-91440" defTabSz="914400">
              <a:buFont typeface="Arial" pitchFamily="34" charset="0"/>
              <a:buChar char="•"/>
              <a:defRPr/>
            </a:pPr>
            <a:r>
              <a:rPr lang="en-US" sz="1000" dirty="0" smtClean="0"/>
              <a:t>Loan for daycare</a:t>
            </a:r>
          </a:p>
          <a:p>
            <a:pPr marL="91440" lvl="1" indent="-91440" defTabSz="914400">
              <a:buFont typeface="Arial" pitchFamily="34" charset="0"/>
              <a:buChar char="•"/>
              <a:defRPr/>
            </a:pPr>
            <a:r>
              <a:rPr lang="en-US" sz="1000" dirty="0" smtClean="0"/>
              <a:t>Which mortgage companies are the best/worst</a:t>
            </a:r>
          </a:p>
          <a:p>
            <a:pPr marL="91440" indent="-91440" defTabSz="914400">
              <a:defRPr/>
            </a:pPr>
            <a:endParaRPr lang="en-US" sz="1000" b="1" dirty="0" smtClean="0">
              <a:solidFill>
                <a:srgbClr val="D00000"/>
              </a:solidFill>
              <a:latin typeface="+mj-lt"/>
              <a:cs typeface="+mn-cs"/>
            </a:endParaRPr>
          </a:p>
          <a:p>
            <a:pPr marL="91440" indent="-91440" defTabSz="914400">
              <a:defRPr/>
            </a:pPr>
            <a:r>
              <a:rPr lang="en-US" sz="1000" b="1" dirty="0" smtClean="0">
                <a:solidFill>
                  <a:srgbClr val="D00000"/>
                </a:solidFill>
              </a:rPr>
              <a:t>House</a:t>
            </a:r>
          </a:p>
          <a:p>
            <a:pPr marL="91440" lvl="1" indent="-91440" defTabSz="914400">
              <a:buFont typeface="Arial" pitchFamily="34" charset="0"/>
              <a:buChar char="•"/>
              <a:defRPr/>
            </a:pPr>
            <a:r>
              <a:rPr lang="en-US" sz="1000" dirty="0" smtClean="0"/>
              <a:t>Saving for a house</a:t>
            </a:r>
          </a:p>
          <a:p>
            <a:pPr marL="91440" lvl="1" indent="-91440" defTabSz="914400">
              <a:buFont typeface="Arial" pitchFamily="34" charset="0"/>
              <a:buChar char="•"/>
              <a:defRPr/>
            </a:pPr>
            <a:r>
              <a:rPr lang="en-US" sz="1000" dirty="0" smtClean="0"/>
              <a:t>Fixing up the house…one thing at a time</a:t>
            </a:r>
          </a:p>
          <a:p>
            <a:pPr marL="91440" lvl="1" indent="-91440" defTabSz="914400">
              <a:buFont typeface="Arial" pitchFamily="34" charset="0"/>
              <a:buChar char="•"/>
              <a:defRPr/>
            </a:pPr>
            <a:r>
              <a:rPr lang="en-US" sz="1000" dirty="0" smtClean="0"/>
              <a:t>Renting versus buying </a:t>
            </a:r>
          </a:p>
          <a:p>
            <a:pPr marL="91440" indent="-91440" defTabSz="914400">
              <a:defRPr/>
            </a:pPr>
            <a:endParaRPr lang="en-US" sz="1000" b="1" dirty="0" smtClean="0">
              <a:solidFill>
                <a:srgbClr val="D00000"/>
              </a:solidFill>
              <a:latin typeface="+mj-lt"/>
              <a:cs typeface="+mn-cs"/>
            </a:endParaRPr>
          </a:p>
          <a:p>
            <a:pPr marL="91440" indent="-91440" defTabSz="914400">
              <a:defRPr/>
            </a:pPr>
            <a:r>
              <a:rPr lang="en-US" sz="1000" b="1" dirty="0" smtClean="0">
                <a:solidFill>
                  <a:srgbClr val="D00000"/>
                </a:solidFill>
                <a:latin typeface="+mj-lt"/>
                <a:cs typeface="+mn-cs"/>
              </a:rPr>
              <a:t>Food </a:t>
            </a:r>
            <a:r>
              <a:rPr lang="en-US" sz="1000" b="1" dirty="0">
                <a:solidFill>
                  <a:srgbClr val="D00000"/>
                </a:solidFill>
                <a:latin typeface="+mj-lt"/>
                <a:cs typeface="+mn-cs"/>
              </a:rPr>
              <a:t>Budget</a:t>
            </a:r>
          </a:p>
          <a:p>
            <a:pPr marL="91440" lvl="1" indent="-91440" defTabSz="914400">
              <a:buFont typeface="Arial" pitchFamily="34" charset="0"/>
              <a:buChar char="•"/>
              <a:defRPr/>
            </a:pPr>
            <a:r>
              <a:rPr lang="en-US" sz="1000" dirty="0">
                <a:latin typeface="+mj-lt"/>
                <a:cs typeface="+mn-cs"/>
              </a:rPr>
              <a:t>Cooking healthy on a budget</a:t>
            </a:r>
          </a:p>
          <a:p>
            <a:pPr marL="91440" lvl="1" indent="-91440" defTabSz="914400">
              <a:buFont typeface="Arial" pitchFamily="34" charset="0"/>
              <a:buChar char="•"/>
              <a:defRPr/>
            </a:pPr>
            <a:r>
              <a:rPr lang="en-US" sz="1000" dirty="0">
                <a:latin typeface="+mj-lt"/>
                <a:cs typeface="+mn-cs"/>
              </a:rPr>
              <a:t>Cooking leftovers to save</a:t>
            </a:r>
          </a:p>
          <a:p>
            <a:pPr marL="91440" lvl="1" indent="-91440" defTabSz="914400">
              <a:buFont typeface="Arial" pitchFamily="34" charset="0"/>
              <a:buChar char="•"/>
              <a:defRPr/>
            </a:pPr>
            <a:r>
              <a:rPr lang="en-US" sz="1000" dirty="0">
                <a:latin typeface="+mj-lt"/>
                <a:cs typeface="+mn-cs"/>
              </a:rPr>
              <a:t>What is your grocery budget?</a:t>
            </a:r>
          </a:p>
          <a:p>
            <a:pPr marL="91440" lvl="1" indent="-91440" defTabSz="914400">
              <a:buFont typeface="Arial" pitchFamily="34" charset="0"/>
              <a:buChar char="•"/>
              <a:defRPr/>
            </a:pPr>
            <a:r>
              <a:rPr lang="en-US" sz="1000" dirty="0">
                <a:latin typeface="+mj-lt"/>
                <a:cs typeface="+mn-cs"/>
              </a:rPr>
              <a:t>Staying under the budget</a:t>
            </a:r>
          </a:p>
          <a:p>
            <a:pPr marL="91440" lvl="1" indent="-91440" defTabSz="914400">
              <a:buFont typeface="Arial" pitchFamily="34" charset="0"/>
              <a:buChar char="•"/>
              <a:defRPr/>
            </a:pPr>
            <a:r>
              <a:rPr lang="en-US" sz="1000" dirty="0">
                <a:latin typeface="+mj-lt"/>
                <a:cs typeface="+mn-cs"/>
              </a:rPr>
              <a:t>Can only afford junk food on a budget</a:t>
            </a:r>
          </a:p>
          <a:p>
            <a:pPr marL="91440" lvl="1" indent="-91440" defTabSz="914400">
              <a:buFont typeface="Arial" pitchFamily="34" charset="0"/>
              <a:buChar char="•"/>
              <a:defRPr/>
            </a:pPr>
            <a:endParaRPr lang="en-US" sz="1000" dirty="0" smtClean="0">
              <a:latin typeface="+mj-lt"/>
              <a:cs typeface="+mn-cs"/>
            </a:endParaRPr>
          </a:p>
          <a:p>
            <a:pPr marL="91440" lvl="1" indent="-91440" defTabSz="914400">
              <a:buFont typeface="Arial" pitchFamily="34" charset="0"/>
              <a:buChar char="•"/>
              <a:defRPr/>
            </a:pPr>
            <a:endParaRPr lang="en-US" sz="1000" dirty="0" smtClean="0">
              <a:latin typeface="+mj-lt"/>
              <a:cs typeface="+mn-cs"/>
            </a:endParaRPr>
          </a:p>
          <a:p>
            <a:pPr marL="91440" lvl="1" indent="-91440" defTabSz="914400">
              <a:defRPr/>
            </a:pPr>
            <a:endParaRPr lang="en-US" sz="1000" dirty="0" smtClean="0">
              <a:latin typeface="+mj-lt"/>
              <a:cs typeface="+mn-cs"/>
            </a:endParaRPr>
          </a:p>
          <a:p>
            <a:pPr marL="91440" lvl="2" indent="-91440" defTabSz="914400">
              <a:buFont typeface="Arial" pitchFamily="34" charset="0"/>
              <a:buChar char="•"/>
              <a:defRPr/>
            </a:pPr>
            <a:endParaRPr lang="en-US" sz="1000" dirty="0">
              <a:latin typeface="+mj-lt"/>
              <a:cs typeface="+mn-cs"/>
            </a:endParaRPr>
          </a:p>
        </p:txBody>
      </p:sp>
      <p:sp>
        <p:nvSpPr>
          <p:cNvPr id="31748" name="TextBox 7"/>
          <p:cNvSpPr txBox="1">
            <a:spLocks noChangeArrowheads="1"/>
          </p:cNvSpPr>
          <p:nvPr/>
        </p:nvSpPr>
        <p:spPr bwMode="auto">
          <a:xfrm>
            <a:off x="365125" y="427038"/>
            <a:ext cx="6235700" cy="830262"/>
          </a:xfrm>
          <a:prstGeom prst="rect">
            <a:avLst/>
          </a:prstGeom>
          <a:noFill/>
          <a:ln w="9525">
            <a:noFill/>
            <a:miter lim="800000"/>
            <a:headEnd/>
            <a:tailEnd/>
          </a:ln>
        </p:spPr>
        <p:txBody>
          <a:bodyPr wrap="none">
            <a:spAutoFit/>
          </a:bodyPr>
          <a:lstStyle/>
          <a:p>
            <a:pPr defTabSz="914400"/>
            <a:r>
              <a:rPr lang="en-US" sz="2400" dirty="0">
                <a:solidFill>
                  <a:schemeClr val="tx2"/>
                </a:solidFill>
              </a:rPr>
              <a:t>Conversational Theme Analysis: </a:t>
            </a:r>
          </a:p>
          <a:p>
            <a:pPr defTabSz="914400"/>
            <a:r>
              <a:rPr lang="en-US" sz="2400" dirty="0">
                <a:solidFill>
                  <a:schemeClr val="tx2"/>
                </a:solidFill>
              </a:rPr>
              <a:t>Personal Finance on iVillage: 6/1/10-6/30/10</a:t>
            </a:r>
          </a:p>
        </p:txBody>
      </p:sp>
      <p:sp>
        <p:nvSpPr>
          <p:cNvPr id="31749" name="TextBox 6"/>
          <p:cNvSpPr txBox="1">
            <a:spLocks noChangeArrowheads="1"/>
          </p:cNvSpPr>
          <p:nvPr/>
        </p:nvSpPr>
        <p:spPr bwMode="auto">
          <a:xfrm>
            <a:off x="263525" y="1221105"/>
            <a:ext cx="8301038" cy="581025"/>
          </a:xfrm>
          <a:prstGeom prst="rect">
            <a:avLst/>
          </a:prstGeom>
          <a:noFill/>
          <a:ln w="9525">
            <a:noFill/>
            <a:miter lim="800000"/>
            <a:headEnd/>
            <a:tailEnd/>
          </a:ln>
        </p:spPr>
        <p:txBody>
          <a:bodyPr anchor="ctr">
            <a:spAutoFit/>
          </a:bodyPr>
          <a:lstStyle/>
          <a:p>
            <a:pPr marL="109538" defTabSz="914400"/>
            <a:r>
              <a:rPr lang="en-US" sz="1600" dirty="0">
                <a:solidFill>
                  <a:schemeClr val="accent2"/>
                </a:solidFill>
              </a:rPr>
              <a:t>Finance conversations were personal on iVillage as many community members discussed tight budgets, debt and high loan rates.</a:t>
            </a:r>
            <a:endParaRPr lang="en-US" sz="1200" dirty="0">
              <a:solidFill>
                <a:schemeClr val="accent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TextBox 13"/>
          <p:cNvSpPr txBox="1"/>
          <p:nvPr/>
        </p:nvSpPr>
        <p:spPr>
          <a:xfrm>
            <a:off x="500063" y="549275"/>
            <a:ext cx="7729537" cy="430213"/>
          </a:xfrm>
          <a:prstGeom prst="rect">
            <a:avLst/>
          </a:prstGeom>
          <a:noFill/>
          <a:effectLst/>
        </p:spPr>
        <p:txBody>
          <a:bodyPr wrap="none">
            <a:spAutoFit/>
          </a:bodyPr>
          <a:lstStyle/>
          <a:p>
            <a:pPr defTabSz="914400">
              <a:defRPr/>
            </a:pPr>
            <a:r>
              <a:rPr lang="en-US" sz="2200" dirty="0">
                <a:solidFill>
                  <a:schemeClr val="tx2"/>
                </a:solidFill>
                <a:latin typeface="+mj-lt"/>
                <a:cs typeface="+mn-cs"/>
              </a:rPr>
              <a:t>Category Share of Voice: Personal Finance: 1/16/10-2/16/10</a:t>
            </a:r>
          </a:p>
        </p:txBody>
      </p:sp>
      <p:sp>
        <p:nvSpPr>
          <p:cNvPr id="10" name="TextBox 3"/>
          <p:cNvSpPr txBox="1"/>
          <p:nvPr/>
        </p:nvSpPr>
        <p:spPr>
          <a:xfrm>
            <a:off x="2511132" y="6182360"/>
            <a:ext cx="866775" cy="22860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defTabSz="914400">
              <a:defRPr/>
            </a:pPr>
            <a:r>
              <a:rPr lang="en-US" b="1" dirty="0" err="1" smtClean="0">
                <a:solidFill>
                  <a:schemeClr val="accent2"/>
                </a:solidFill>
                <a:cs typeface="Arial"/>
              </a:rPr>
              <a:t>n</a:t>
            </a:r>
            <a:r>
              <a:rPr lang="en-US" b="1" dirty="0" smtClean="0">
                <a:solidFill>
                  <a:schemeClr val="accent2"/>
                </a:solidFill>
                <a:cs typeface="Arial"/>
              </a:rPr>
              <a:t>=13,855</a:t>
            </a:r>
            <a:endParaRPr lang="en-US" b="1" dirty="0">
              <a:solidFill>
                <a:schemeClr val="accent2"/>
              </a:solidFill>
              <a:cs typeface="Arial"/>
            </a:endParaRPr>
          </a:p>
        </p:txBody>
      </p:sp>
      <p:sp>
        <p:nvSpPr>
          <p:cNvPr id="33795" name="TextBox 8"/>
          <p:cNvSpPr txBox="1">
            <a:spLocks noChangeArrowheads="1"/>
          </p:cNvSpPr>
          <p:nvPr/>
        </p:nvSpPr>
        <p:spPr bwMode="auto">
          <a:xfrm>
            <a:off x="399415" y="942360"/>
            <a:ext cx="8450263" cy="553998"/>
          </a:xfrm>
          <a:prstGeom prst="rect">
            <a:avLst/>
          </a:prstGeom>
          <a:noFill/>
          <a:ln w="9525">
            <a:noFill/>
            <a:miter lim="800000"/>
            <a:headEnd/>
            <a:tailEnd/>
          </a:ln>
        </p:spPr>
        <p:txBody>
          <a:bodyPr anchor="ctr">
            <a:spAutoFit/>
          </a:bodyPr>
          <a:lstStyle/>
          <a:p>
            <a:pPr marL="109538" defTabSz="914400"/>
            <a:r>
              <a:rPr lang="en-US" dirty="0">
                <a:solidFill>
                  <a:schemeClr val="accent2"/>
                </a:solidFill>
              </a:rPr>
              <a:t>Again, iVillage saw more personal finance conversation than </a:t>
            </a:r>
            <a:r>
              <a:rPr lang="en-US" dirty="0" err="1">
                <a:solidFill>
                  <a:schemeClr val="accent2"/>
                </a:solidFill>
              </a:rPr>
              <a:t>CafeMom</a:t>
            </a:r>
            <a:r>
              <a:rPr lang="en-US" dirty="0">
                <a:solidFill>
                  <a:schemeClr val="accent2"/>
                </a:solidFill>
              </a:rPr>
              <a:t>.</a:t>
            </a:r>
          </a:p>
          <a:p>
            <a:pPr marL="109538" defTabSz="914400"/>
            <a:endParaRPr lang="en-US" sz="1200" dirty="0">
              <a:solidFill>
                <a:schemeClr val="accent2"/>
              </a:solidFill>
            </a:endParaRPr>
          </a:p>
        </p:txBody>
      </p:sp>
      <p:graphicFrame>
        <p:nvGraphicFramePr>
          <p:cNvPr id="7" name="Chart 6"/>
          <p:cNvGraphicFramePr/>
          <p:nvPr/>
        </p:nvGraphicFramePr>
        <p:xfrm>
          <a:off x="93142" y="1760518"/>
          <a:ext cx="5584417" cy="417449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21"/>
          <p:cNvSpPr txBox="1">
            <a:spLocks noChangeArrowheads="1"/>
          </p:cNvSpPr>
          <p:nvPr/>
        </p:nvSpPr>
        <p:spPr bwMode="auto">
          <a:xfrm>
            <a:off x="3174070" y="3149600"/>
            <a:ext cx="1412645" cy="830997"/>
          </a:xfrm>
          <a:prstGeom prst="rect">
            <a:avLst/>
          </a:prstGeom>
          <a:noFill/>
          <a:ln w="9525">
            <a:noFill/>
            <a:miter lim="800000"/>
            <a:headEnd/>
            <a:tailEnd/>
          </a:ln>
        </p:spPr>
        <p:txBody>
          <a:bodyPr wrap="square">
            <a:prstTxWarp prst="textNoShape">
              <a:avLst/>
            </a:prstTxWarp>
            <a:spAutoFit/>
          </a:bodyPr>
          <a:lstStyle/>
          <a:p>
            <a:pPr algn="ctr"/>
            <a:r>
              <a:rPr lang="en-US" sz="2400" dirty="0">
                <a:solidFill>
                  <a:schemeClr val="bg1"/>
                </a:solidFill>
              </a:rPr>
              <a:t>iVillage</a:t>
            </a:r>
            <a:endParaRPr lang="en-US" sz="2400" dirty="0" smtClean="0">
              <a:solidFill>
                <a:schemeClr val="bg1"/>
              </a:solidFill>
            </a:endParaRPr>
          </a:p>
          <a:p>
            <a:pPr algn="ctr"/>
            <a:r>
              <a:rPr lang="en-US" sz="2400" dirty="0" smtClean="0">
                <a:solidFill>
                  <a:schemeClr val="bg1"/>
                </a:solidFill>
              </a:rPr>
              <a:t>38%</a:t>
            </a:r>
            <a:endParaRPr lang="en-US" sz="2400" dirty="0">
              <a:solidFill>
                <a:schemeClr val="bg1"/>
              </a:solidFill>
            </a:endParaRPr>
          </a:p>
        </p:txBody>
      </p:sp>
      <p:sp>
        <p:nvSpPr>
          <p:cNvPr id="12" name="TextBox 21"/>
          <p:cNvSpPr txBox="1">
            <a:spLocks noChangeArrowheads="1"/>
          </p:cNvSpPr>
          <p:nvPr/>
        </p:nvSpPr>
        <p:spPr bwMode="auto">
          <a:xfrm>
            <a:off x="1804809" y="4561840"/>
            <a:ext cx="1412645" cy="584776"/>
          </a:xfrm>
          <a:prstGeom prst="rect">
            <a:avLst/>
          </a:prstGeom>
          <a:noFill/>
          <a:ln w="9525">
            <a:noFill/>
            <a:miter lim="800000"/>
            <a:headEnd/>
            <a:tailEnd/>
          </a:ln>
        </p:spPr>
        <p:txBody>
          <a:bodyPr wrap="square">
            <a:prstTxWarp prst="textNoShape">
              <a:avLst/>
            </a:prstTxWarp>
            <a:spAutoFit/>
          </a:bodyPr>
          <a:lstStyle/>
          <a:p>
            <a:pPr algn="ctr"/>
            <a:r>
              <a:rPr lang="en-US" sz="1600" dirty="0" err="1" smtClean="0">
                <a:solidFill>
                  <a:schemeClr val="bg1"/>
                </a:solidFill>
              </a:rPr>
              <a:t>CafeMom</a:t>
            </a:r>
            <a:endParaRPr lang="en-US" sz="1600" dirty="0" smtClean="0">
              <a:solidFill>
                <a:schemeClr val="bg1"/>
              </a:solidFill>
            </a:endParaRPr>
          </a:p>
          <a:p>
            <a:pPr algn="ctr"/>
            <a:r>
              <a:rPr lang="en-US" sz="1600" dirty="0" smtClean="0">
                <a:solidFill>
                  <a:schemeClr val="bg1"/>
                </a:solidFill>
              </a:rPr>
              <a:t>31%</a:t>
            </a:r>
            <a:endParaRPr lang="en-US" sz="1600" dirty="0">
              <a:solidFill>
                <a:schemeClr val="bg1"/>
              </a:solidFill>
            </a:endParaRPr>
          </a:p>
        </p:txBody>
      </p:sp>
      <p:sp>
        <p:nvSpPr>
          <p:cNvPr id="16" name="TextBox 18"/>
          <p:cNvSpPr txBox="1">
            <a:spLocks noChangeArrowheads="1"/>
          </p:cNvSpPr>
          <p:nvPr/>
        </p:nvSpPr>
        <p:spPr bwMode="auto">
          <a:xfrm>
            <a:off x="1865769" y="1533188"/>
            <a:ext cx="1181100" cy="247650"/>
          </a:xfrm>
          <a:prstGeom prst="rect">
            <a:avLst/>
          </a:prstGeom>
          <a:noFill/>
          <a:ln w="9525">
            <a:noFill/>
            <a:miter lim="800000"/>
            <a:headEnd/>
            <a:tailEnd/>
          </a:ln>
        </p:spPr>
        <p:txBody>
          <a:bodyPr>
            <a:prstTxWarp prst="textNoShape">
              <a:avLst/>
            </a:prstTxWarp>
            <a:spAutoFit/>
          </a:bodyPr>
          <a:lstStyle/>
          <a:p>
            <a:pPr algn="ctr"/>
            <a:r>
              <a:rPr lang="en-US" sz="1000" dirty="0" smtClean="0">
                <a:solidFill>
                  <a:srgbClr val="37A4DB"/>
                </a:solidFill>
                <a:ea typeface="Arial" pitchFamily="35" charset="0"/>
                <a:cs typeface="Arial" pitchFamily="35" charset="0"/>
              </a:rPr>
              <a:t>MSN</a:t>
            </a:r>
            <a:endParaRPr lang="en-US" sz="1000" dirty="0">
              <a:solidFill>
                <a:srgbClr val="37A4DB"/>
              </a:solidFill>
              <a:ea typeface="Arial" pitchFamily="35" charset="0"/>
              <a:cs typeface="Arial" pitchFamily="35" charset="0"/>
            </a:endParaRPr>
          </a:p>
        </p:txBody>
      </p:sp>
      <p:cxnSp>
        <p:nvCxnSpPr>
          <p:cNvPr id="23" name="Straight Connector 22"/>
          <p:cNvCxnSpPr/>
          <p:nvPr/>
        </p:nvCxnSpPr>
        <p:spPr>
          <a:xfrm rot="16200000" flipH="1">
            <a:off x="2552974" y="1792855"/>
            <a:ext cx="200362" cy="135687"/>
          </a:xfrm>
          <a:prstGeom prst="line">
            <a:avLst/>
          </a:prstGeom>
          <a:ln w="12700" cap="flat" cmpd="sng" algn="ctr">
            <a:solidFill>
              <a:srgbClr val="37A4DB"/>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5" name="TextBox 18"/>
          <p:cNvSpPr txBox="1">
            <a:spLocks noChangeArrowheads="1"/>
          </p:cNvSpPr>
          <p:nvPr/>
        </p:nvSpPr>
        <p:spPr bwMode="auto">
          <a:xfrm>
            <a:off x="2884309" y="1441748"/>
            <a:ext cx="1181100" cy="400110"/>
          </a:xfrm>
          <a:prstGeom prst="rect">
            <a:avLst/>
          </a:prstGeom>
          <a:noFill/>
          <a:ln w="9525">
            <a:noFill/>
            <a:miter lim="800000"/>
            <a:headEnd/>
            <a:tailEnd/>
          </a:ln>
        </p:spPr>
        <p:txBody>
          <a:bodyPr>
            <a:prstTxWarp prst="textNoShape">
              <a:avLst/>
            </a:prstTxWarp>
            <a:spAutoFit/>
          </a:bodyPr>
          <a:lstStyle/>
          <a:p>
            <a:pPr algn="ctr"/>
            <a:r>
              <a:rPr lang="en-US" sz="1000" dirty="0" smtClean="0">
                <a:solidFill>
                  <a:srgbClr val="37A4DB"/>
                </a:solidFill>
                <a:ea typeface="Arial" pitchFamily="35" charset="0"/>
                <a:cs typeface="Arial" pitchFamily="35" charset="0"/>
              </a:rPr>
              <a:t>SheKnows &amp; Kaboose</a:t>
            </a:r>
            <a:endParaRPr lang="en-US" sz="1000" dirty="0">
              <a:solidFill>
                <a:srgbClr val="37A4DB"/>
              </a:solidFill>
              <a:ea typeface="Arial" pitchFamily="35" charset="0"/>
              <a:cs typeface="Arial" pitchFamily="35" charset="0"/>
            </a:endParaRPr>
          </a:p>
        </p:txBody>
      </p:sp>
      <p:cxnSp>
        <p:nvCxnSpPr>
          <p:cNvPr id="26" name="Straight Connector 25"/>
          <p:cNvCxnSpPr/>
          <p:nvPr/>
        </p:nvCxnSpPr>
        <p:spPr>
          <a:xfrm rot="10800000" flipV="1">
            <a:off x="2853079" y="1732280"/>
            <a:ext cx="290513" cy="225348"/>
          </a:xfrm>
          <a:prstGeom prst="line">
            <a:avLst/>
          </a:prstGeom>
          <a:ln w="12700" cap="flat" cmpd="sng" algn="ctr">
            <a:solidFill>
              <a:srgbClr val="37A4DB"/>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8" name="TextBox 21"/>
          <p:cNvSpPr txBox="1">
            <a:spLocks noChangeArrowheads="1"/>
          </p:cNvSpPr>
          <p:nvPr/>
        </p:nvSpPr>
        <p:spPr bwMode="auto">
          <a:xfrm>
            <a:off x="1217000" y="2993549"/>
            <a:ext cx="1412645" cy="584776"/>
          </a:xfrm>
          <a:prstGeom prst="rect">
            <a:avLst/>
          </a:prstGeom>
          <a:noFill/>
          <a:ln w="9525">
            <a:noFill/>
            <a:miter lim="800000"/>
            <a:headEnd/>
            <a:tailEnd/>
          </a:ln>
        </p:spPr>
        <p:txBody>
          <a:bodyPr wrap="square">
            <a:prstTxWarp prst="textNoShape">
              <a:avLst/>
            </a:prstTxWarp>
            <a:spAutoFit/>
          </a:bodyPr>
          <a:lstStyle/>
          <a:p>
            <a:pPr algn="ctr"/>
            <a:r>
              <a:rPr lang="en-US" sz="1600" dirty="0" smtClean="0">
                <a:solidFill>
                  <a:schemeClr val="bg1"/>
                </a:solidFill>
              </a:rPr>
              <a:t>AOL</a:t>
            </a:r>
          </a:p>
          <a:p>
            <a:pPr algn="ctr"/>
            <a:r>
              <a:rPr lang="en-US" sz="1600" dirty="0" smtClean="0">
                <a:solidFill>
                  <a:schemeClr val="bg1"/>
                </a:solidFill>
              </a:rPr>
              <a:t>28%</a:t>
            </a:r>
            <a:endParaRPr lang="en-US" sz="1600" dirty="0">
              <a:solidFill>
                <a:schemeClr val="bg1"/>
              </a:solidFill>
            </a:endParaRPr>
          </a:p>
        </p:txBody>
      </p:sp>
      <p:pic>
        <p:nvPicPr>
          <p:cNvPr id="30" name="Picture 29" descr="iStock_000005490052Medium.png"/>
          <p:cNvPicPr>
            <a:picLocks noChangeAspect="1"/>
          </p:cNvPicPr>
          <p:nvPr/>
        </p:nvPicPr>
        <p:blipFill>
          <a:blip r:embed="rId4"/>
          <a:stretch>
            <a:fillRect/>
          </a:stretch>
        </p:blipFill>
        <p:spPr>
          <a:xfrm>
            <a:off x="3784600" y="2870835"/>
            <a:ext cx="5375275" cy="399732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5843" name="Picture 6" descr="green-landing-v3"/>
          <p:cNvPicPr>
            <a:picLocks noChangeAspect="1" noChangeArrowheads="1"/>
          </p:cNvPicPr>
          <p:nvPr/>
        </p:nvPicPr>
        <p:blipFill>
          <a:blip r:embed="rId2"/>
          <a:srcRect l="7257" r="8214" b="44763"/>
          <a:stretch>
            <a:fillRect/>
          </a:stretch>
        </p:blipFill>
        <p:spPr bwMode="auto">
          <a:xfrm>
            <a:off x="4389146" y="871220"/>
            <a:ext cx="4307814" cy="5975748"/>
          </a:xfrm>
          <a:prstGeom prst="rect">
            <a:avLst/>
          </a:prstGeom>
          <a:noFill/>
          <a:ln w="3175" cap="flat" cmpd="sng" algn="ctr">
            <a:solidFill>
              <a:schemeClr val="bg1">
                <a:lumMod val="65000"/>
              </a:schemeClr>
            </a:solidFill>
            <a:prstDash val="solid"/>
            <a:miter lim="800000"/>
            <a:headEnd type="none" w="med" len="med"/>
            <a:tailEnd type="none" w="med" len="med"/>
          </a:ln>
          <a:effectLst>
            <a:outerShdw blurRad="50800" dist="38100" dir="2700000" algn="tl" rotWithShape="0">
              <a:srgbClr val="000000">
                <a:alpha val="20000"/>
              </a:srgbClr>
            </a:outerShdw>
          </a:effectLst>
        </p:spPr>
      </p:pic>
      <p:sp>
        <p:nvSpPr>
          <p:cNvPr id="5" name="Title 1"/>
          <p:cNvSpPr>
            <a:spLocks noGrp="1"/>
          </p:cNvSpPr>
          <p:nvPr>
            <p:ph type="title" idx="4294967295"/>
          </p:nvPr>
        </p:nvSpPr>
        <p:spPr>
          <a:xfrm>
            <a:off x="335280" y="759460"/>
            <a:ext cx="8229600" cy="1143000"/>
          </a:xfrm>
          <a:prstGeom prst="rect">
            <a:avLst/>
          </a:prstGeom>
        </p:spPr>
        <p:txBody>
          <a:bodyPr anchor="t"/>
          <a:lstStyle/>
          <a:p>
            <a:pPr eaLnBrk="1" hangingPunct="1"/>
            <a:r>
              <a:rPr lang="en-US" sz="2800" dirty="0" smtClean="0">
                <a:solidFill>
                  <a:schemeClr val="tx2"/>
                </a:solidFill>
                <a:latin typeface="Arial" charset="0"/>
                <a:cs typeface="Arial" charset="0"/>
              </a:rPr>
              <a:t>Green Landing</a:t>
            </a:r>
          </a:p>
        </p:txBody>
      </p:sp>
      <p:sp>
        <p:nvSpPr>
          <p:cNvPr id="6" name="Text Box 6"/>
          <p:cNvSpPr txBox="1">
            <a:spLocks noChangeArrowheads="1"/>
          </p:cNvSpPr>
          <p:nvPr/>
        </p:nvSpPr>
        <p:spPr bwMode="auto">
          <a:xfrm>
            <a:off x="345440" y="1348423"/>
            <a:ext cx="3870960" cy="954107"/>
          </a:xfrm>
          <a:prstGeom prst="rect">
            <a:avLst/>
          </a:prstGeom>
          <a:noFill/>
          <a:ln w="9525">
            <a:noFill/>
            <a:miter lim="800000"/>
            <a:headEnd/>
            <a:tailEnd/>
          </a:ln>
        </p:spPr>
        <p:txBody>
          <a:bodyPr wrap="square">
            <a:spAutoFit/>
          </a:bodyPr>
          <a:lstStyle/>
          <a:p>
            <a:pPr defTabSz="914400"/>
            <a:r>
              <a:rPr lang="en-US" sz="1400" dirty="0" smtClean="0">
                <a:solidFill>
                  <a:schemeClr val="accent2"/>
                </a:solidFill>
              </a:rPr>
              <a:t>From learning how to compost and what products are environmentally friendly, iVillage provides her with the resources she needs to stay green.</a:t>
            </a:r>
            <a:endParaRPr lang="en-US" sz="1400" dirty="0">
              <a:solidFill>
                <a:schemeClr val="accent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extBox 3"/>
          <p:cNvSpPr txBox="1"/>
          <p:nvPr/>
        </p:nvSpPr>
        <p:spPr>
          <a:xfrm>
            <a:off x="3033551" y="2249488"/>
            <a:ext cx="2524125" cy="2708275"/>
          </a:xfrm>
          <a:prstGeom prst="rect">
            <a:avLst/>
          </a:prstGeom>
          <a:noFill/>
        </p:spPr>
        <p:txBody>
          <a:bodyPr>
            <a:spAutoFit/>
          </a:bodyPr>
          <a:lstStyle/>
          <a:p>
            <a:pPr marL="91440" indent="-91440" defTabSz="914400">
              <a:defRPr/>
            </a:pPr>
            <a:r>
              <a:rPr lang="en-US" sz="1000" b="1" dirty="0">
                <a:solidFill>
                  <a:schemeClr val="tx2"/>
                </a:solidFill>
                <a:latin typeface="+mj-lt"/>
                <a:cs typeface="+mn-cs"/>
              </a:rPr>
              <a:t>Waste Reduction </a:t>
            </a:r>
          </a:p>
          <a:p>
            <a:pPr marL="91440" lvl="1" indent="-91440" defTabSz="914400">
              <a:buFont typeface="Arial" pitchFamily="34" charset="0"/>
              <a:buChar char="•"/>
              <a:defRPr/>
            </a:pPr>
            <a:r>
              <a:rPr lang="en-US" sz="1000" dirty="0">
                <a:latin typeface="+mj-lt"/>
                <a:cs typeface="+mn-cs"/>
              </a:rPr>
              <a:t>Composting</a:t>
            </a:r>
          </a:p>
          <a:p>
            <a:pPr marL="91440" lvl="1" indent="-91440" defTabSz="914400">
              <a:buFont typeface="Arial" pitchFamily="34" charset="0"/>
              <a:buChar char="•"/>
              <a:defRPr/>
            </a:pPr>
            <a:r>
              <a:rPr lang="en-US" sz="1000" dirty="0">
                <a:latin typeface="+mj-lt"/>
                <a:cs typeface="+mn-cs"/>
              </a:rPr>
              <a:t>Utilizing Compost</a:t>
            </a:r>
          </a:p>
          <a:p>
            <a:pPr marL="91440" lvl="1" indent="-91440" defTabSz="914400">
              <a:buFont typeface="Arial" pitchFamily="34" charset="0"/>
              <a:buChar char="•"/>
              <a:defRPr/>
            </a:pPr>
            <a:r>
              <a:rPr lang="en-US" sz="1000" dirty="0">
                <a:latin typeface="+mj-lt"/>
                <a:cs typeface="+mn-cs"/>
              </a:rPr>
              <a:t>Recycling  </a:t>
            </a:r>
          </a:p>
          <a:p>
            <a:pPr marL="91440" lvl="1" indent="-91440" defTabSz="914400">
              <a:buFont typeface="Arial" pitchFamily="34" charset="0"/>
              <a:buChar char="•"/>
              <a:defRPr/>
            </a:pPr>
            <a:r>
              <a:rPr lang="en-US" sz="1000" dirty="0">
                <a:latin typeface="+mj-lt"/>
                <a:cs typeface="+mn-cs"/>
              </a:rPr>
              <a:t>Sorting Recyclables</a:t>
            </a:r>
          </a:p>
          <a:p>
            <a:pPr marL="91440" lvl="1" indent="-91440" defTabSz="914400">
              <a:buFont typeface="Arial" pitchFamily="34" charset="0"/>
              <a:buChar char="•"/>
              <a:defRPr/>
            </a:pPr>
            <a:r>
              <a:rPr lang="en-US" sz="1000" dirty="0">
                <a:latin typeface="+mj-lt"/>
                <a:cs typeface="+mn-cs"/>
              </a:rPr>
              <a:t>Saving Leftovers</a:t>
            </a:r>
          </a:p>
          <a:p>
            <a:pPr marL="91440" lvl="1" indent="-91440" defTabSz="914400">
              <a:buFont typeface="Arial" pitchFamily="34" charset="0"/>
              <a:buChar char="•"/>
              <a:defRPr/>
            </a:pPr>
            <a:endParaRPr lang="en-US" sz="1000" dirty="0">
              <a:latin typeface="Arial" pitchFamily="34" charset="0"/>
              <a:cs typeface="+mn-cs"/>
            </a:endParaRPr>
          </a:p>
          <a:p>
            <a:pPr marL="91440" indent="-91440" defTabSz="914400">
              <a:defRPr/>
            </a:pPr>
            <a:r>
              <a:rPr lang="en-US" sz="1000" b="1" dirty="0">
                <a:solidFill>
                  <a:srgbClr val="D00000"/>
                </a:solidFill>
                <a:latin typeface="+mj-lt"/>
                <a:cs typeface="+mn-cs"/>
              </a:rPr>
              <a:t>Pregnancy and Infants</a:t>
            </a:r>
          </a:p>
          <a:p>
            <a:pPr marL="91440" lvl="1" indent="-91440" defTabSz="914400">
              <a:buFont typeface="Arial" pitchFamily="34" charset="0"/>
              <a:buChar char="•"/>
              <a:defRPr/>
            </a:pPr>
            <a:r>
              <a:rPr lang="en-US" sz="1000" dirty="0">
                <a:latin typeface="+mj-lt"/>
                <a:cs typeface="+mn-cs"/>
              </a:rPr>
              <a:t>Reusing Clothing</a:t>
            </a:r>
          </a:p>
          <a:p>
            <a:pPr marL="91440" lvl="1" indent="-91440" defTabSz="914400">
              <a:buFont typeface="Arial" pitchFamily="34" charset="0"/>
              <a:buChar char="•"/>
              <a:defRPr/>
            </a:pPr>
            <a:r>
              <a:rPr lang="en-US" sz="1000" dirty="0">
                <a:latin typeface="+mj-lt"/>
                <a:cs typeface="+mn-cs"/>
              </a:rPr>
              <a:t>Reusable diapers</a:t>
            </a:r>
          </a:p>
          <a:p>
            <a:pPr marL="91440" lvl="1" indent="-91440" defTabSz="914400">
              <a:buFont typeface="Arial" pitchFamily="34" charset="0"/>
              <a:buChar char="•"/>
              <a:defRPr/>
            </a:pPr>
            <a:r>
              <a:rPr lang="en-US" sz="1000" dirty="0">
                <a:latin typeface="+mj-lt"/>
                <a:cs typeface="+mn-cs"/>
              </a:rPr>
              <a:t>Reusing Furniture</a:t>
            </a:r>
          </a:p>
          <a:p>
            <a:pPr marL="91440" lvl="1" indent="-91440" defTabSz="914400">
              <a:buFont typeface="Arial" pitchFamily="34" charset="0"/>
              <a:buChar char="•"/>
              <a:defRPr/>
            </a:pPr>
            <a:r>
              <a:rPr lang="en-US" sz="1000" dirty="0">
                <a:latin typeface="+mj-lt"/>
                <a:cs typeface="+mn-cs"/>
              </a:rPr>
              <a:t>Re-gifting </a:t>
            </a:r>
          </a:p>
          <a:p>
            <a:pPr marL="91440" lvl="1" indent="-91440" defTabSz="914400">
              <a:buFont typeface="Arial" pitchFamily="34" charset="0"/>
              <a:buChar char="•"/>
              <a:defRPr/>
            </a:pPr>
            <a:endParaRPr lang="en-US" sz="1000" dirty="0">
              <a:latin typeface="Arial" pitchFamily="34" charset="0"/>
              <a:cs typeface="+mn-cs"/>
            </a:endParaRPr>
          </a:p>
          <a:p>
            <a:pPr marL="91440" lvl="1" indent="-91440" defTabSz="914400">
              <a:defRPr/>
            </a:pPr>
            <a:endParaRPr lang="en-US" sz="1000" dirty="0">
              <a:latin typeface="+mj-lt"/>
              <a:cs typeface="+mn-cs"/>
            </a:endParaRPr>
          </a:p>
          <a:p>
            <a:pPr marL="91440" lvl="1" indent="-91440" defTabSz="914400">
              <a:buFont typeface="Arial" pitchFamily="34" charset="0"/>
              <a:buChar char="•"/>
              <a:defRPr/>
            </a:pPr>
            <a:endParaRPr lang="en-US" sz="1000" dirty="0">
              <a:latin typeface="+mj-lt"/>
              <a:cs typeface="+mn-cs"/>
            </a:endParaRPr>
          </a:p>
          <a:p>
            <a:pPr marL="91440" lvl="1" indent="-91440" defTabSz="914400">
              <a:buFont typeface="Arial" pitchFamily="34" charset="0"/>
              <a:buChar char="•"/>
              <a:defRPr/>
            </a:pPr>
            <a:endParaRPr lang="en-US" sz="1000" dirty="0">
              <a:latin typeface="+mj-lt"/>
              <a:cs typeface="+mn-cs"/>
            </a:endParaRPr>
          </a:p>
          <a:p>
            <a:pPr marL="91440" lvl="1" indent="-91440" defTabSz="914400">
              <a:buFont typeface="Arial" pitchFamily="34" charset="0"/>
              <a:buChar char="•"/>
              <a:defRPr/>
            </a:pPr>
            <a:endParaRPr lang="en-US" sz="1000" dirty="0">
              <a:latin typeface="+mj-lt"/>
              <a:cs typeface="+mn-cs"/>
            </a:endParaRPr>
          </a:p>
        </p:txBody>
      </p:sp>
      <p:sp>
        <p:nvSpPr>
          <p:cNvPr id="3" name="TextBox 2"/>
          <p:cNvSpPr txBox="1"/>
          <p:nvPr/>
        </p:nvSpPr>
        <p:spPr>
          <a:xfrm>
            <a:off x="4921089" y="2249488"/>
            <a:ext cx="2590800" cy="1784350"/>
          </a:xfrm>
          <a:prstGeom prst="rect">
            <a:avLst/>
          </a:prstGeom>
          <a:noFill/>
        </p:spPr>
        <p:txBody>
          <a:bodyPr>
            <a:spAutoFit/>
          </a:bodyPr>
          <a:lstStyle/>
          <a:p>
            <a:pPr marL="91440" indent="-91440" defTabSz="914400">
              <a:defRPr/>
            </a:pPr>
            <a:r>
              <a:rPr lang="en-US" sz="1000" b="1" dirty="0">
                <a:solidFill>
                  <a:srgbClr val="D00000"/>
                </a:solidFill>
                <a:latin typeface="+mj-lt"/>
                <a:cs typeface="+mn-cs"/>
              </a:rPr>
              <a:t>Recycling Center</a:t>
            </a:r>
          </a:p>
          <a:p>
            <a:pPr marL="91440" lvl="1" indent="-91440" defTabSz="914400">
              <a:buFont typeface="Arial" pitchFamily="34" charset="0"/>
              <a:buChar char="•"/>
              <a:defRPr/>
            </a:pPr>
            <a:r>
              <a:rPr lang="en-US" sz="1000" dirty="0">
                <a:latin typeface="+mj-lt"/>
                <a:cs typeface="+mn-cs"/>
              </a:rPr>
              <a:t>Dropping off Recyclables</a:t>
            </a:r>
          </a:p>
          <a:p>
            <a:pPr marL="91440" lvl="1" indent="-91440" defTabSz="914400">
              <a:buFont typeface="Arial" pitchFamily="34" charset="0"/>
              <a:buChar char="•"/>
              <a:defRPr/>
            </a:pPr>
            <a:r>
              <a:rPr lang="en-US" sz="1000" dirty="0">
                <a:latin typeface="+mj-lt"/>
                <a:cs typeface="+mn-cs"/>
              </a:rPr>
              <a:t>Recycling bins</a:t>
            </a:r>
          </a:p>
          <a:p>
            <a:pPr marL="91440" lvl="1" indent="-91440" defTabSz="914400">
              <a:defRPr/>
            </a:pPr>
            <a:endParaRPr lang="en-US" sz="1000" dirty="0">
              <a:latin typeface="+mj-lt"/>
              <a:cs typeface="+mn-cs"/>
            </a:endParaRPr>
          </a:p>
          <a:p>
            <a:pPr marL="91440" indent="-91440" defTabSz="914400">
              <a:defRPr/>
            </a:pPr>
            <a:r>
              <a:rPr lang="en-US" sz="1000" b="1" dirty="0">
                <a:solidFill>
                  <a:srgbClr val="D00000"/>
                </a:solidFill>
                <a:latin typeface="+mj-lt"/>
                <a:cs typeface="+mn-cs"/>
              </a:rPr>
              <a:t>“Going Green”</a:t>
            </a:r>
          </a:p>
          <a:p>
            <a:pPr marL="91440" lvl="1" indent="-91440" defTabSz="914400">
              <a:buFont typeface="Arial" pitchFamily="34" charset="0"/>
              <a:buChar char="•"/>
              <a:defRPr/>
            </a:pPr>
            <a:r>
              <a:rPr lang="en-US" sz="1000" dirty="0">
                <a:latin typeface="+mj-lt"/>
                <a:cs typeface="+mn-cs"/>
              </a:rPr>
              <a:t>Suggestions/Tips</a:t>
            </a:r>
          </a:p>
          <a:p>
            <a:pPr marL="91440" lvl="1" indent="-91440" defTabSz="914400">
              <a:buFont typeface="Arial" pitchFamily="34" charset="0"/>
              <a:buChar char="•"/>
              <a:defRPr/>
            </a:pPr>
            <a:r>
              <a:rPr lang="en-US" sz="1000" dirty="0">
                <a:latin typeface="+mj-lt"/>
                <a:cs typeface="+mn-cs"/>
              </a:rPr>
              <a:t>Staying “Green” on Vacation</a:t>
            </a:r>
          </a:p>
          <a:p>
            <a:pPr marL="91440" lvl="1" indent="-91440" defTabSz="914400">
              <a:buFont typeface="Arial" pitchFamily="34" charset="0"/>
              <a:buChar char="•"/>
              <a:defRPr/>
            </a:pPr>
            <a:r>
              <a:rPr lang="en-US" sz="1000" dirty="0">
                <a:latin typeface="+mj-lt"/>
                <a:cs typeface="+mn-cs"/>
              </a:rPr>
              <a:t>Eco Friendly Ideas</a:t>
            </a:r>
          </a:p>
          <a:p>
            <a:pPr marL="91440" lvl="1" indent="-91440" defTabSz="914400">
              <a:buFont typeface="Arial" pitchFamily="34" charset="0"/>
              <a:buChar char="•"/>
              <a:defRPr/>
            </a:pPr>
            <a:r>
              <a:rPr lang="en-US" sz="1000" dirty="0">
                <a:latin typeface="+mj-lt"/>
                <a:cs typeface="+mn-cs"/>
              </a:rPr>
              <a:t>Waste Reduction</a:t>
            </a:r>
          </a:p>
          <a:p>
            <a:pPr lvl="1" defTabSz="914400">
              <a:buFont typeface="Arial" pitchFamily="34" charset="0"/>
              <a:buChar char="•"/>
              <a:defRPr/>
            </a:pPr>
            <a:endParaRPr lang="en-US" sz="1000" dirty="0">
              <a:latin typeface="+mj-lt"/>
              <a:cs typeface="+mn-cs"/>
            </a:endParaRPr>
          </a:p>
          <a:p>
            <a:pPr defTabSz="914400">
              <a:buFont typeface="Arial" pitchFamily="34" charset="0"/>
              <a:buChar char="•"/>
              <a:defRPr/>
            </a:pPr>
            <a:endParaRPr lang="en-US" sz="1000" dirty="0">
              <a:latin typeface="+mj-lt"/>
              <a:cs typeface="+mn-cs"/>
            </a:endParaRPr>
          </a:p>
        </p:txBody>
      </p:sp>
      <p:sp>
        <p:nvSpPr>
          <p:cNvPr id="5" name="TextBox 4"/>
          <p:cNvSpPr txBox="1"/>
          <p:nvPr/>
        </p:nvSpPr>
        <p:spPr>
          <a:xfrm>
            <a:off x="6959121" y="2249488"/>
            <a:ext cx="2286000" cy="1784350"/>
          </a:xfrm>
          <a:prstGeom prst="rect">
            <a:avLst/>
          </a:prstGeom>
          <a:noFill/>
        </p:spPr>
        <p:txBody>
          <a:bodyPr>
            <a:spAutoFit/>
          </a:bodyPr>
          <a:lstStyle/>
          <a:p>
            <a:pPr marL="91440" indent="-91440" defTabSz="914400">
              <a:defRPr/>
            </a:pPr>
            <a:r>
              <a:rPr lang="en-US" sz="1000" b="1" dirty="0">
                <a:solidFill>
                  <a:srgbClr val="D00000"/>
                </a:solidFill>
                <a:latin typeface="+mj-lt"/>
                <a:cs typeface="+mn-cs"/>
              </a:rPr>
              <a:t>Recycling Clothing</a:t>
            </a:r>
          </a:p>
          <a:p>
            <a:pPr marL="91440" lvl="1" indent="-91440" defTabSz="914400">
              <a:buFont typeface="Arial" pitchFamily="34" charset="0"/>
              <a:buChar char="•"/>
              <a:defRPr/>
            </a:pPr>
            <a:r>
              <a:rPr lang="en-US" sz="1000" dirty="0">
                <a:latin typeface="+mj-lt"/>
                <a:cs typeface="+mn-cs"/>
              </a:rPr>
              <a:t>Recycling Clothing</a:t>
            </a:r>
          </a:p>
          <a:p>
            <a:pPr marL="91440" lvl="1" indent="-91440" defTabSz="914400">
              <a:buFont typeface="Arial" pitchFamily="34" charset="0"/>
              <a:buChar char="•"/>
              <a:defRPr/>
            </a:pPr>
            <a:r>
              <a:rPr lang="en-US" sz="1000" dirty="0">
                <a:latin typeface="+mj-lt"/>
                <a:cs typeface="+mn-cs"/>
              </a:rPr>
              <a:t>Embellishing Old Clothes</a:t>
            </a:r>
          </a:p>
          <a:p>
            <a:pPr marL="91440" lvl="1" indent="-91440" defTabSz="914400">
              <a:buFont typeface="Arial" pitchFamily="34" charset="0"/>
              <a:buChar char="•"/>
              <a:defRPr/>
            </a:pPr>
            <a:r>
              <a:rPr lang="en-US" sz="1000" dirty="0">
                <a:latin typeface="+mj-lt"/>
                <a:cs typeface="+mn-cs"/>
              </a:rPr>
              <a:t>DIY</a:t>
            </a:r>
          </a:p>
          <a:p>
            <a:pPr marL="91440" lvl="1" indent="-91440" defTabSz="914400">
              <a:buFont typeface="Arial" pitchFamily="34" charset="0"/>
              <a:buChar char="•"/>
              <a:defRPr/>
            </a:pPr>
            <a:endParaRPr lang="en-US" sz="1000" dirty="0">
              <a:latin typeface="+mj-lt"/>
              <a:cs typeface="+mn-cs"/>
            </a:endParaRPr>
          </a:p>
          <a:p>
            <a:pPr defTabSz="914400">
              <a:defRPr/>
            </a:pPr>
            <a:r>
              <a:rPr lang="en-US" sz="1000" b="1" dirty="0">
                <a:solidFill>
                  <a:srgbClr val="D00000"/>
                </a:solidFill>
                <a:latin typeface="+mj-lt"/>
                <a:cs typeface="+mn-cs"/>
              </a:rPr>
              <a:t>Environmentally Friendly Transport</a:t>
            </a:r>
          </a:p>
          <a:p>
            <a:pPr marL="91440" lvl="1" indent="-91440" defTabSz="914400">
              <a:buFont typeface="Arial" pitchFamily="34" charset="0"/>
              <a:buChar char="•"/>
              <a:defRPr/>
            </a:pPr>
            <a:r>
              <a:rPr lang="en-US" sz="1000" dirty="0">
                <a:latin typeface="+mj-lt"/>
                <a:cs typeface="+mn-cs"/>
              </a:rPr>
              <a:t>Gas Mileage</a:t>
            </a:r>
          </a:p>
          <a:p>
            <a:pPr marL="91440" lvl="1" indent="-91440" defTabSz="914400">
              <a:buFont typeface="Arial" pitchFamily="34" charset="0"/>
              <a:buChar char="•"/>
              <a:defRPr/>
            </a:pPr>
            <a:r>
              <a:rPr lang="en-US" sz="1000" dirty="0">
                <a:latin typeface="+mj-lt"/>
                <a:cs typeface="+mn-cs"/>
              </a:rPr>
              <a:t>Car Pooling</a:t>
            </a:r>
          </a:p>
          <a:p>
            <a:pPr marL="91440" lvl="1" indent="-91440" defTabSz="914400">
              <a:buFont typeface="Arial" pitchFamily="34" charset="0"/>
              <a:buChar char="•"/>
              <a:defRPr/>
            </a:pPr>
            <a:r>
              <a:rPr lang="en-US" sz="1000" dirty="0">
                <a:latin typeface="+mj-lt"/>
                <a:cs typeface="+mn-cs"/>
              </a:rPr>
              <a:t>Hybrid Vehicles</a:t>
            </a:r>
          </a:p>
          <a:p>
            <a:pPr marL="91440" indent="-91440" defTabSz="914400">
              <a:buFont typeface="Arial" pitchFamily="34" charset="0"/>
              <a:buChar char="•"/>
              <a:defRPr/>
            </a:pPr>
            <a:endParaRPr lang="en-US" sz="1000" dirty="0">
              <a:latin typeface="+mj-lt"/>
              <a:cs typeface="+mn-cs"/>
            </a:endParaRPr>
          </a:p>
        </p:txBody>
      </p:sp>
      <p:sp>
        <p:nvSpPr>
          <p:cNvPr id="36868" name="TextBox 7"/>
          <p:cNvSpPr txBox="1">
            <a:spLocks noChangeArrowheads="1"/>
          </p:cNvSpPr>
          <p:nvPr/>
        </p:nvSpPr>
        <p:spPr bwMode="auto">
          <a:xfrm>
            <a:off x="447675" y="369888"/>
            <a:ext cx="5585934" cy="830997"/>
          </a:xfrm>
          <a:prstGeom prst="rect">
            <a:avLst/>
          </a:prstGeom>
          <a:noFill/>
          <a:ln w="9525">
            <a:noFill/>
            <a:miter lim="800000"/>
            <a:headEnd/>
            <a:tailEnd/>
          </a:ln>
        </p:spPr>
        <p:txBody>
          <a:bodyPr wrap="none">
            <a:spAutoFit/>
          </a:bodyPr>
          <a:lstStyle/>
          <a:p>
            <a:pPr defTabSz="914400"/>
            <a:r>
              <a:rPr lang="en-US" sz="2400" dirty="0">
                <a:solidFill>
                  <a:schemeClr val="tx2"/>
                </a:solidFill>
              </a:rPr>
              <a:t>Conversational Theme Analysis: </a:t>
            </a:r>
          </a:p>
          <a:p>
            <a:pPr defTabSz="914400"/>
            <a:r>
              <a:rPr lang="en-US" sz="2400" dirty="0">
                <a:solidFill>
                  <a:schemeClr val="tx2"/>
                </a:solidFill>
              </a:rPr>
              <a:t>Green Living on iVillage: 6/1/10-6/30/10</a:t>
            </a:r>
          </a:p>
        </p:txBody>
      </p:sp>
      <p:sp>
        <p:nvSpPr>
          <p:cNvPr id="36869" name="TextBox 6"/>
          <p:cNvSpPr txBox="1">
            <a:spLocks noChangeArrowheads="1"/>
          </p:cNvSpPr>
          <p:nvPr/>
        </p:nvSpPr>
        <p:spPr bwMode="auto">
          <a:xfrm>
            <a:off x="358458" y="1179830"/>
            <a:ext cx="9144000" cy="584200"/>
          </a:xfrm>
          <a:prstGeom prst="rect">
            <a:avLst/>
          </a:prstGeom>
          <a:noFill/>
          <a:ln w="9525">
            <a:noFill/>
            <a:miter lim="800000"/>
            <a:headEnd/>
            <a:tailEnd/>
          </a:ln>
        </p:spPr>
        <p:txBody>
          <a:bodyPr anchor="ctr">
            <a:spAutoFit/>
          </a:bodyPr>
          <a:lstStyle/>
          <a:p>
            <a:pPr marL="109538" defTabSz="914400"/>
            <a:r>
              <a:rPr lang="en-US" sz="1600" dirty="0">
                <a:solidFill>
                  <a:schemeClr val="accent2"/>
                </a:solidFill>
              </a:rPr>
              <a:t>Green living covered everything from reusable baby</a:t>
            </a:r>
            <a:r>
              <a:rPr lang="en-US" sz="1600" dirty="0" smtClean="0">
                <a:solidFill>
                  <a:schemeClr val="accent2"/>
                </a:solidFill>
              </a:rPr>
              <a:t> </a:t>
            </a:r>
          </a:p>
          <a:p>
            <a:pPr marL="109538" defTabSz="914400"/>
            <a:r>
              <a:rPr lang="en-US" sz="1600" dirty="0" smtClean="0">
                <a:solidFill>
                  <a:schemeClr val="accent2"/>
                </a:solidFill>
              </a:rPr>
              <a:t>products to green transportation on iVillage.</a:t>
            </a:r>
            <a:endParaRPr lang="en-US" sz="1600" dirty="0">
              <a:solidFill>
                <a:schemeClr val="accent2"/>
              </a:solidFill>
            </a:endParaRPr>
          </a:p>
        </p:txBody>
      </p:sp>
      <p:pic>
        <p:nvPicPr>
          <p:cNvPr id="8" name="Picture 7" descr="iStock_000010252213Medium.png"/>
          <p:cNvPicPr>
            <a:picLocks noChangeAspect="1"/>
          </p:cNvPicPr>
          <p:nvPr/>
        </p:nvPicPr>
        <p:blipFill>
          <a:blip r:embed="rId3"/>
          <a:stretch>
            <a:fillRect/>
          </a:stretch>
        </p:blipFill>
        <p:spPr>
          <a:xfrm>
            <a:off x="0" y="1699260"/>
            <a:ext cx="3451225" cy="51689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 name="TextBox 13"/>
          <p:cNvSpPr txBox="1"/>
          <p:nvPr/>
        </p:nvSpPr>
        <p:spPr>
          <a:xfrm>
            <a:off x="520700" y="369888"/>
            <a:ext cx="4086225" cy="830262"/>
          </a:xfrm>
          <a:prstGeom prst="rect">
            <a:avLst/>
          </a:prstGeom>
          <a:noFill/>
          <a:effectLst/>
        </p:spPr>
        <p:txBody>
          <a:bodyPr wrap="none">
            <a:spAutoFit/>
          </a:bodyPr>
          <a:lstStyle/>
          <a:p>
            <a:pPr defTabSz="914400">
              <a:defRPr/>
            </a:pPr>
            <a:r>
              <a:rPr lang="en-US" sz="2400" dirty="0">
                <a:solidFill>
                  <a:schemeClr val="tx2"/>
                </a:solidFill>
                <a:latin typeface="+mj-lt"/>
                <a:cs typeface="+mn-cs"/>
              </a:rPr>
              <a:t>Category Share of Voice: </a:t>
            </a:r>
          </a:p>
          <a:p>
            <a:pPr defTabSz="914400">
              <a:defRPr/>
            </a:pPr>
            <a:r>
              <a:rPr lang="en-US" sz="2400" dirty="0">
                <a:solidFill>
                  <a:schemeClr val="tx2"/>
                </a:solidFill>
                <a:latin typeface="+mj-lt"/>
                <a:cs typeface="+mn-cs"/>
              </a:rPr>
              <a:t>Green Living: 6/1/10-6/30/10</a:t>
            </a:r>
          </a:p>
        </p:txBody>
      </p:sp>
      <p:sp>
        <p:nvSpPr>
          <p:cNvPr id="7" name="TextBox 3"/>
          <p:cNvSpPr txBox="1"/>
          <p:nvPr/>
        </p:nvSpPr>
        <p:spPr>
          <a:xfrm>
            <a:off x="5214398" y="6054725"/>
            <a:ext cx="866775" cy="22860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defTabSz="914400">
              <a:defRPr/>
            </a:pPr>
            <a:r>
              <a:rPr lang="en-US" b="1" dirty="0" err="1" smtClean="0">
                <a:solidFill>
                  <a:srgbClr val="555555"/>
                </a:solidFill>
                <a:cs typeface="Arial"/>
              </a:rPr>
              <a:t>n</a:t>
            </a:r>
            <a:r>
              <a:rPr lang="en-US" b="1" dirty="0" smtClean="0">
                <a:solidFill>
                  <a:srgbClr val="555555"/>
                </a:solidFill>
                <a:cs typeface="Arial"/>
              </a:rPr>
              <a:t>=3,589 </a:t>
            </a:r>
            <a:endParaRPr lang="en-US" b="1" dirty="0">
              <a:solidFill>
                <a:srgbClr val="555555"/>
              </a:solidFill>
              <a:cs typeface="Arial"/>
            </a:endParaRPr>
          </a:p>
        </p:txBody>
      </p:sp>
      <p:sp>
        <p:nvSpPr>
          <p:cNvPr id="38917" name="TextBox 7"/>
          <p:cNvSpPr txBox="1">
            <a:spLocks noChangeArrowheads="1"/>
          </p:cNvSpPr>
          <p:nvPr/>
        </p:nvSpPr>
        <p:spPr bwMode="auto">
          <a:xfrm>
            <a:off x="439420" y="1172210"/>
            <a:ext cx="8339138" cy="1433513"/>
          </a:xfrm>
          <a:prstGeom prst="rect">
            <a:avLst/>
          </a:prstGeom>
          <a:noFill/>
          <a:ln w="9525">
            <a:noFill/>
            <a:miter lim="800000"/>
            <a:headEnd/>
            <a:tailEnd/>
          </a:ln>
        </p:spPr>
        <p:txBody>
          <a:bodyPr anchor="ctr">
            <a:spAutoFit/>
          </a:bodyPr>
          <a:lstStyle/>
          <a:p>
            <a:pPr marL="109538" defTabSz="914400"/>
            <a:r>
              <a:rPr lang="en-US" sz="1600" dirty="0">
                <a:solidFill>
                  <a:schemeClr val="accent2"/>
                </a:solidFill>
              </a:rPr>
              <a:t>iVillage had the most Green Living mentions in comparison to the competition</a:t>
            </a:r>
          </a:p>
          <a:p>
            <a:pPr marL="109538" defTabSz="914400">
              <a:buFont typeface="Arial" charset="0"/>
              <a:buChar char="•"/>
            </a:pPr>
            <a:endParaRPr lang="en-US" sz="1600" dirty="0">
              <a:solidFill>
                <a:schemeClr val="accent2"/>
              </a:solidFill>
            </a:endParaRPr>
          </a:p>
          <a:p>
            <a:pPr marL="109538" defTabSz="914400">
              <a:buFont typeface="Arial" charset="0"/>
              <a:buChar char="•"/>
            </a:pPr>
            <a:endParaRPr lang="en-US" sz="1600" dirty="0">
              <a:solidFill>
                <a:schemeClr val="accent2"/>
              </a:solidFill>
            </a:endParaRPr>
          </a:p>
          <a:p>
            <a:pPr marL="109538" defTabSz="914400"/>
            <a:endParaRPr lang="en-US" sz="1400" dirty="0">
              <a:solidFill>
                <a:schemeClr val="accent2"/>
              </a:solidFill>
            </a:endParaRPr>
          </a:p>
          <a:p>
            <a:pPr marL="109538" defTabSz="914400"/>
            <a:endParaRPr lang="en-US" sz="1400" dirty="0">
              <a:solidFill>
                <a:schemeClr val="accent2"/>
              </a:solidFill>
            </a:endParaRPr>
          </a:p>
          <a:p>
            <a:pPr marL="109538" defTabSz="914400"/>
            <a:endParaRPr lang="en-US" sz="1200" dirty="0">
              <a:solidFill>
                <a:schemeClr val="accent2"/>
              </a:solidFill>
            </a:endParaRPr>
          </a:p>
        </p:txBody>
      </p:sp>
      <p:graphicFrame>
        <p:nvGraphicFramePr>
          <p:cNvPr id="11" name="Chart 10"/>
          <p:cNvGraphicFramePr/>
          <p:nvPr/>
        </p:nvGraphicFramePr>
        <p:xfrm>
          <a:off x="2130636" y="1869440"/>
          <a:ext cx="6485362" cy="4045325"/>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21"/>
          <p:cNvSpPr txBox="1">
            <a:spLocks noChangeArrowheads="1"/>
          </p:cNvSpPr>
          <p:nvPr/>
        </p:nvSpPr>
        <p:spPr bwMode="auto">
          <a:xfrm>
            <a:off x="5501416" y="3993702"/>
            <a:ext cx="1412645" cy="830997"/>
          </a:xfrm>
          <a:prstGeom prst="rect">
            <a:avLst/>
          </a:prstGeom>
          <a:noFill/>
          <a:ln w="9525">
            <a:noFill/>
            <a:miter lim="800000"/>
            <a:headEnd/>
            <a:tailEnd/>
          </a:ln>
        </p:spPr>
        <p:txBody>
          <a:bodyPr wrap="square">
            <a:prstTxWarp prst="textNoShape">
              <a:avLst/>
            </a:prstTxWarp>
            <a:spAutoFit/>
          </a:bodyPr>
          <a:lstStyle/>
          <a:p>
            <a:pPr algn="ctr"/>
            <a:r>
              <a:rPr lang="en-US" sz="2400" dirty="0">
                <a:solidFill>
                  <a:schemeClr val="bg1"/>
                </a:solidFill>
              </a:rPr>
              <a:t>iVillage</a:t>
            </a:r>
            <a:endParaRPr lang="en-US" sz="2400" dirty="0" smtClean="0">
              <a:solidFill>
                <a:schemeClr val="bg1"/>
              </a:solidFill>
            </a:endParaRPr>
          </a:p>
          <a:p>
            <a:pPr algn="ctr"/>
            <a:r>
              <a:rPr lang="en-US" sz="2400" dirty="0" smtClean="0">
                <a:solidFill>
                  <a:schemeClr val="bg1"/>
                </a:solidFill>
              </a:rPr>
              <a:t>74%</a:t>
            </a:r>
            <a:endParaRPr lang="en-US" sz="2400" dirty="0">
              <a:solidFill>
                <a:schemeClr val="bg1"/>
              </a:solidFill>
            </a:endParaRPr>
          </a:p>
        </p:txBody>
      </p:sp>
      <p:sp>
        <p:nvSpPr>
          <p:cNvPr id="15" name="TextBox 21"/>
          <p:cNvSpPr txBox="1">
            <a:spLocks noChangeArrowheads="1"/>
          </p:cNvSpPr>
          <p:nvPr/>
        </p:nvSpPr>
        <p:spPr bwMode="auto">
          <a:xfrm>
            <a:off x="3577484" y="3169920"/>
            <a:ext cx="1412645" cy="523220"/>
          </a:xfrm>
          <a:prstGeom prst="rect">
            <a:avLst/>
          </a:prstGeom>
          <a:noFill/>
          <a:ln w="9525">
            <a:noFill/>
            <a:miter lim="800000"/>
            <a:headEnd/>
            <a:tailEnd/>
          </a:ln>
        </p:spPr>
        <p:txBody>
          <a:bodyPr wrap="square">
            <a:prstTxWarp prst="textNoShape">
              <a:avLst/>
            </a:prstTxWarp>
            <a:spAutoFit/>
          </a:bodyPr>
          <a:lstStyle/>
          <a:p>
            <a:pPr algn="ctr"/>
            <a:r>
              <a:rPr lang="en-US" sz="1400" dirty="0" err="1" smtClean="0">
                <a:solidFill>
                  <a:schemeClr val="bg1"/>
                </a:solidFill>
              </a:rPr>
              <a:t>CafeMom</a:t>
            </a:r>
            <a:endParaRPr lang="en-US" sz="1400" dirty="0" smtClean="0">
              <a:solidFill>
                <a:schemeClr val="bg1"/>
              </a:solidFill>
            </a:endParaRPr>
          </a:p>
          <a:p>
            <a:pPr algn="ctr"/>
            <a:r>
              <a:rPr lang="en-US" sz="1400" dirty="0" smtClean="0">
                <a:solidFill>
                  <a:schemeClr val="bg1"/>
                </a:solidFill>
              </a:rPr>
              <a:t>15%</a:t>
            </a:r>
            <a:endParaRPr lang="en-US" sz="1400" dirty="0">
              <a:solidFill>
                <a:schemeClr val="bg1"/>
              </a:solidFill>
            </a:endParaRPr>
          </a:p>
        </p:txBody>
      </p:sp>
      <p:sp>
        <p:nvSpPr>
          <p:cNvPr id="16" name="TextBox 21"/>
          <p:cNvSpPr txBox="1">
            <a:spLocks noChangeArrowheads="1"/>
          </p:cNvSpPr>
          <p:nvPr/>
        </p:nvSpPr>
        <p:spPr bwMode="auto">
          <a:xfrm>
            <a:off x="4200531" y="2405073"/>
            <a:ext cx="1412645" cy="523220"/>
          </a:xfrm>
          <a:prstGeom prst="rect">
            <a:avLst/>
          </a:prstGeom>
          <a:noFill/>
          <a:ln w="9525">
            <a:noFill/>
            <a:miter lim="800000"/>
            <a:headEnd/>
            <a:tailEnd/>
          </a:ln>
        </p:spPr>
        <p:txBody>
          <a:bodyPr wrap="square">
            <a:prstTxWarp prst="textNoShape">
              <a:avLst/>
            </a:prstTxWarp>
            <a:spAutoFit/>
          </a:bodyPr>
          <a:lstStyle/>
          <a:p>
            <a:pPr algn="ctr"/>
            <a:r>
              <a:rPr lang="en-US" sz="1400" dirty="0" smtClean="0">
                <a:solidFill>
                  <a:schemeClr val="bg1"/>
                </a:solidFill>
              </a:rPr>
              <a:t>AOL</a:t>
            </a:r>
          </a:p>
          <a:p>
            <a:pPr algn="ctr"/>
            <a:r>
              <a:rPr lang="en-US" sz="1400" dirty="0" smtClean="0">
                <a:solidFill>
                  <a:schemeClr val="bg1"/>
                </a:solidFill>
              </a:rPr>
              <a:t>10%</a:t>
            </a:r>
            <a:endParaRPr lang="en-US" sz="1400" dirty="0">
              <a:solidFill>
                <a:schemeClr val="bg1"/>
              </a:solidFill>
            </a:endParaRPr>
          </a:p>
        </p:txBody>
      </p:sp>
      <p:sp>
        <p:nvSpPr>
          <p:cNvPr id="17" name="TextBox 18"/>
          <p:cNvSpPr txBox="1">
            <a:spLocks noChangeArrowheads="1"/>
          </p:cNvSpPr>
          <p:nvPr/>
        </p:nvSpPr>
        <p:spPr bwMode="auto">
          <a:xfrm>
            <a:off x="4480135" y="1662728"/>
            <a:ext cx="1181100" cy="247650"/>
          </a:xfrm>
          <a:prstGeom prst="rect">
            <a:avLst/>
          </a:prstGeom>
          <a:noFill/>
          <a:ln w="9525">
            <a:noFill/>
            <a:miter lim="800000"/>
            <a:headEnd/>
            <a:tailEnd/>
          </a:ln>
        </p:spPr>
        <p:txBody>
          <a:bodyPr>
            <a:prstTxWarp prst="textNoShape">
              <a:avLst/>
            </a:prstTxWarp>
            <a:spAutoFit/>
          </a:bodyPr>
          <a:lstStyle/>
          <a:p>
            <a:pPr algn="ctr"/>
            <a:r>
              <a:rPr lang="en-US" sz="1000" dirty="0" smtClean="0">
                <a:solidFill>
                  <a:srgbClr val="37A4DB"/>
                </a:solidFill>
                <a:ea typeface="Arial" pitchFamily="35" charset="0"/>
                <a:cs typeface="Arial" pitchFamily="35" charset="0"/>
              </a:rPr>
              <a:t>MSN</a:t>
            </a:r>
            <a:endParaRPr lang="en-US" sz="1000" dirty="0">
              <a:solidFill>
                <a:srgbClr val="37A4DB"/>
              </a:solidFill>
              <a:ea typeface="Arial" pitchFamily="35" charset="0"/>
              <a:cs typeface="Arial" pitchFamily="35" charset="0"/>
            </a:endParaRPr>
          </a:p>
        </p:txBody>
      </p:sp>
      <p:cxnSp>
        <p:nvCxnSpPr>
          <p:cNvPr id="18" name="Straight Connector 17"/>
          <p:cNvCxnSpPr/>
          <p:nvPr/>
        </p:nvCxnSpPr>
        <p:spPr>
          <a:xfrm rot="16200000" flipH="1">
            <a:off x="5107016" y="1919219"/>
            <a:ext cx="232112" cy="135690"/>
          </a:xfrm>
          <a:prstGeom prst="line">
            <a:avLst/>
          </a:prstGeom>
          <a:ln w="12700" cap="flat" cmpd="sng" algn="ctr">
            <a:solidFill>
              <a:srgbClr val="37A4DB"/>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9" name="TextBox 18"/>
          <p:cNvSpPr txBox="1">
            <a:spLocks noChangeArrowheads="1"/>
          </p:cNvSpPr>
          <p:nvPr/>
        </p:nvSpPr>
        <p:spPr bwMode="auto">
          <a:xfrm>
            <a:off x="5240117" y="1606290"/>
            <a:ext cx="1181100" cy="400110"/>
          </a:xfrm>
          <a:prstGeom prst="rect">
            <a:avLst/>
          </a:prstGeom>
          <a:noFill/>
          <a:ln w="9525">
            <a:noFill/>
            <a:miter lim="800000"/>
            <a:headEnd/>
            <a:tailEnd/>
          </a:ln>
        </p:spPr>
        <p:txBody>
          <a:bodyPr>
            <a:prstTxWarp prst="textNoShape">
              <a:avLst/>
            </a:prstTxWarp>
            <a:spAutoFit/>
          </a:bodyPr>
          <a:lstStyle/>
          <a:p>
            <a:pPr algn="ctr"/>
            <a:r>
              <a:rPr lang="en-US" sz="1000" dirty="0" smtClean="0">
                <a:solidFill>
                  <a:srgbClr val="37A4DB"/>
                </a:solidFill>
                <a:ea typeface="Arial" pitchFamily="35" charset="0"/>
                <a:cs typeface="Arial" pitchFamily="35" charset="0"/>
              </a:rPr>
              <a:t>SheKnows &amp; Kaboose</a:t>
            </a:r>
            <a:endParaRPr lang="en-US" sz="1000" dirty="0">
              <a:solidFill>
                <a:srgbClr val="37A4DB"/>
              </a:solidFill>
              <a:ea typeface="Arial" pitchFamily="35" charset="0"/>
              <a:cs typeface="Arial" pitchFamily="35" charset="0"/>
            </a:endParaRPr>
          </a:p>
        </p:txBody>
      </p:sp>
      <p:cxnSp>
        <p:nvCxnSpPr>
          <p:cNvPr id="20" name="Straight Connector 19"/>
          <p:cNvCxnSpPr/>
          <p:nvPr/>
        </p:nvCxnSpPr>
        <p:spPr>
          <a:xfrm rot="10800000" flipV="1">
            <a:off x="5335738" y="1869440"/>
            <a:ext cx="165678" cy="153612"/>
          </a:xfrm>
          <a:prstGeom prst="line">
            <a:avLst/>
          </a:prstGeom>
          <a:ln w="12700" cap="flat" cmpd="sng" algn="ctr">
            <a:solidFill>
              <a:srgbClr val="37A4DB"/>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26" name="Picture 25" descr="iStock_000012402922Medium.png"/>
          <p:cNvPicPr>
            <a:picLocks noChangeAspect="1"/>
          </p:cNvPicPr>
          <p:nvPr/>
        </p:nvPicPr>
        <p:blipFill>
          <a:blip r:embed="rId4"/>
          <a:stretch>
            <a:fillRect/>
          </a:stretch>
        </p:blipFill>
        <p:spPr>
          <a:xfrm>
            <a:off x="-136843" y="2114232"/>
            <a:ext cx="4743768" cy="4743768"/>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1" name="Oval 6"/>
          <p:cNvSpPr>
            <a:spLocks noChangeArrowheads="1"/>
          </p:cNvSpPr>
          <p:nvPr/>
        </p:nvSpPr>
        <p:spPr bwMode="auto">
          <a:xfrm>
            <a:off x="381000" y="1239520"/>
            <a:ext cx="2743200" cy="2743200"/>
          </a:xfrm>
          <a:prstGeom prst="ellipse">
            <a:avLst/>
          </a:prstGeom>
          <a:solidFill>
            <a:srgbClr val="DE2D87"/>
          </a:solidFill>
          <a:ln w="9525">
            <a:noFill/>
            <a:round/>
            <a:headEnd/>
            <a:tailEnd/>
          </a:ln>
        </p:spPr>
        <p:txBody>
          <a:bodyPr wrap="none" anchor="ctr"/>
          <a:lstStyle/>
          <a:p>
            <a:endParaRPr lang="en-US"/>
          </a:p>
        </p:txBody>
      </p:sp>
      <p:sp>
        <p:nvSpPr>
          <p:cNvPr id="40962" name="Text Box 7"/>
          <p:cNvSpPr txBox="1">
            <a:spLocks noChangeArrowheads="1"/>
          </p:cNvSpPr>
          <p:nvPr/>
        </p:nvSpPr>
        <p:spPr bwMode="auto">
          <a:xfrm>
            <a:off x="647700" y="1813630"/>
            <a:ext cx="2209800" cy="1200328"/>
          </a:xfrm>
          <a:prstGeom prst="rect">
            <a:avLst/>
          </a:prstGeom>
          <a:noFill/>
          <a:ln w="9525">
            <a:noFill/>
            <a:miter lim="800000"/>
            <a:headEnd/>
            <a:tailEnd/>
          </a:ln>
        </p:spPr>
        <p:txBody>
          <a:bodyPr anchor="ctr">
            <a:spAutoFit/>
          </a:bodyPr>
          <a:lstStyle/>
          <a:p>
            <a:pPr algn="ctr" eaLnBrk="0" hangingPunct="0">
              <a:spcBef>
                <a:spcPct val="60000"/>
              </a:spcBef>
            </a:pPr>
            <a:r>
              <a:rPr lang="en-US" sz="2400" dirty="0">
                <a:solidFill>
                  <a:schemeClr val="bg1"/>
                </a:solidFill>
              </a:rPr>
              <a:t>Become</a:t>
            </a:r>
            <a:br>
              <a:rPr lang="en-US" sz="2400" dirty="0">
                <a:solidFill>
                  <a:schemeClr val="bg1"/>
                </a:solidFill>
              </a:rPr>
            </a:br>
            <a:r>
              <a:rPr lang="en-US" sz="2400" dirty="0">
                <a:solidFill>
                  <a:schemeClr val="bg1"/>
                </a:solidFill>
              </a:rPr>
              <a:t>part of her </a:t>
            </a:r>
            <a:br>
              <a:rPr lang="en-US" sz="2400" dirty="0">
                <a:solidFill>
                  <a:schemeClr val="bg1"/>
                </a:solidFill>
              </a:rPr>
            </a:br>
            <a:r>
              <a:rPr lang="en-US" sz="2400" dirty="0">
                <a:solidFill>
                  <a:schemeClr val="bg1"/>
                </a:solidFill>
              </a:rPr>
              <a:t>daily routine</a:t>
            </a:r>
          </a:p>
        </p:txBody>
      </p:sp>
      <p:sp>
        <p:nvSpPr>
          <p:cNvPr id="40963" name="Text Box 8"/>
          <p:cNvSpPr txBox="1">
            <a:spLocks noChangeArrowheads="1"/>
          </p:cNvSpPr>
          <p:nvPr/>
        </p:nvSpPr>
        <p:spPr bwMode="auto">
          <a:xfrm>
            <a:off x="3375025" y="2057400"/>
            <a:ext cx="1676400" cy="1924050"/>
          </a:xfrm>
          <a:prstGeom prst="rect">
            <a:avLst/>
          </a:prstGeom>
          <a:noFill/>
          <a:ln w="9525">
            <a:noFill/>
            <a:miter lim="800000"/>
            <a:headEnd/>
            <a:tailEnd/>
          </a:ln>
        </p:spPr>
        <p:txBody>
          <a:bodyPr>
            <a:spAutoFit/>
          </a:bodyPr>
          <a:lstStyle/>
          <a:p>
            <a:pPr marL="114300" indent="-114300" eaLnBrk="0" hangingPunct="0">
              <a:buClr>
                <a:srgbClr val="C91111"/>
              </a:buClr>
              <a:buFontTx/>
              <a:buChar char="•"/>
            </a:pPr>
            <a:r>
              <a:rPr lang="en-US" sz="1400">
                <a:solidFill>
                  <a:srgbClr val="5A5A5A"/>
                </a:solidFill>
              </a:rPr>
              <a:t>Drive brand advocacy </a:t>
            </a:r>
          </a:p>
          <a:p>
            <a:pPr marL="114300" indent="-114300" eaLnBrk="0" hangingPunct="0">
              <a:buClr>
                <a:srgbClr val="C91111"/>
              </a:buClr>
              <a:buFontTx/>
              <a:buChar char="•"/>
            </a:pPr>
            <a:endParaRPr lang="en-US" sz="1400">
              <a:solidFill>
                <a:srgbClr val="5A5A5A"/>
              </a:solidFill>
            </a:endParaRPr>
          </a:p>
          <a:p>
            <a:pPr marL="114300" indent="-114300" eaLnBrk="0" hangingPunct="0">
              <a:buClr>
                <a:srgbClr val="C91111"/>
              </a:buClr>
              <a:buFontTx/>
              <a:buChar char="•"/>
            </a:pPr>
            <a:r>
              <a:rPr lang="en-US" sz="1400">
                <a:solidFill>
                  <a:srgbClr val="5A5A5A"/>
                </a:solidFill>
              </a:rPr>
              <a:t>Kick-start your public education with measurable online activities</a:t>
            </a:r>
          </a:p>
          <a:p>
            <a:pPr marL="114300" indent="-114300">
              <a:spcBef>
                <a:spcPct val="50000"/>
              </a:spcBef>
              <a:buClr>
                <a:srgbClr val="C91111"/>
              </a:buClr>
              <a:buFontTx/>
              <a:buChar char="•"/>
            </a:pPr>
            <a:endParaRPr lang="en-US" sz="1400">
              <a:solidFill>
                <a:srgbClr val="5A5A5A"/>
              </a:solidFill>
            </a:endParaRPr>
          </a:p>
        </p:txBody>
      </p:sp>
      <p:sp>
        <p:nvSpPr>
          <p:cNvPr id="40964" name="Text Box 9"/>
          <p:cNvSpPr txBox="1">
            <a:spLocks noChangeArrowheads="1"/>
          </p:cNvSpPr>
          <p:nvPr/>
        </p:nvSpPr>
        <p:spPr bwMode="auto">
          <a:xfrm>
            <a:off x="5181600" y="2057400"/>
            <a:ext cx="1676400" cy="2892425"/>
          </a:xfrm>
          <a:prstGeom prst="rect">
            <a:avLst/>
          </a:prstGeom>
          <a:noFill/>
          <a:ln w="9525">
            <a:noFill/>
            <a:miter lim="800000"/>
            <a:headEnd/>
            <a:tailEnd/>
          </a:ln>
        </p:spPr>
        <p:txBody>
          <a:bodyPr>
            <a:spAutoFit/>
          </a:bodyPr>
          <a:lstStyle/>
          <a:p>
            <a:pPr marL="114300" indent="-114300" eaLnBrk="0" hangingPunct="0">
              <a:buClr>
                <a:srgbClr val="C91111"/>
              </a:buClr>
              <a:buFontTx/>
              <a:buChar char="•"/>
            </a:pPr>
            <a:r>
              <a:rPr lang="en-US" sz="1400">
                <a:solidFill>
                  <a:srgbClr val="5A5A5A"/>
                </a:solidFill>
              </a:rPr>
              <a:t>Fulfill your brand promise by activating large communities </a:t>
            </a:r>
          </a:p>
          <a:p>
            <a:pPr marL="114300" indent="-114300" eaLnBrk="0" hangingPunct="0">
              <a:buClr>
                <a:srgbClr val="C91111"/>
              </a:buClr>
              <a:buFontTx/>
              <a:buChar char="•"/>
            </a:pPr>
            <a:endParaRPr lang="en-US" sz="1400">
              <a:solidFill>
                <a:srgbClr val="5A5A5A"/>
              </a:solidFill>
            </a:endParaRPr>
          </a:p>
          <a:p>
            <a:pPr marL="114300" indent="-114300" eaLnBrk="0" hangingPunct="0">
              <a:buClr>
                <a:srgbClr val="C91111"/>
              </a:buClr>
              <a:buFontTx/>
              <a:buChar char="•"/>
            </a:pPr>
            <a:r>
              <a:rPr lang="en-US" sz="1400">
                <a:solidFill>
                  <a:srgbClr val="5A5A5A"/>
                </a:solidFill>
              </a:rPr>
              <a:t>Engage consumers with your brand and create ways for them to take action to spread your messages virally </a:t>
            </a:r>
          </a:p>
        </p:txBody>
      </p:sp>
      <p:sp>
        <p:nvSpPr>
          <p:cNvPr id="40965" name="Text Box 10"/>
          <p:cNvSpPr txBox="1">
            <a:spLocks noChangeArrowheads="1"/>
          </p:cNvSpPr>
          <p:nvPr/>
        </p:nvSpPr>
        <p:spPr bwMode="auto">
          <a:xfrm>
            <a:off x="7010400" y="2057400"/>
            <a:ext cx="1676400" cy="1600200"/>
          </a:xfrm>
          <a:prstGeom prst="rect">
            <a:avLst/>
          </a:prstGeom>
          <a:noFill/>
          <a:ln w="9525">
            <a:noFill/>
            <a:miter lim="800000"/>
            <a:headEnd/>
            <a:tailEnd/>
          </a:ln>
        </p:spPr>
        <p:txBody>
          <a:bodyPr>
            <a:spAutoFit/>
          </a:bodyPr>
          <a:lstStyle/>
          <a:p>
            <a:pPr marL="114300" indent="-114300" eaLnBrk="0" hangingPunct="0">
              <a:buClr>
                <a:srgbClr val="C91111"/>
              </a:buClr>
              <a:buFontTx/>
              <a:buChar char="•"/>
            </a:pPr>
            <a:r>
              <a:rPr lang="en-US" sz="1400">
                <a:solidFill>
                  <a:srgbClr val="5A5A5A"/>
                </a:solidFill>
              </a:rPr>
              <a:t>Enhance the climate of consideration for your products and services with custom content offerings</a:t>
            </a:r>
          </a:p>
        </p:txBody>
      </p:sp>
      <p:sp>
        <p:nvSpPr>
          <p:cNvPr id="40966" name="Title 1"/>
          <p:cNvSpPr>
            <a:spLocks/>
          </p:cNvSpPr>
          <p:nvPr/>
        </p:nvSpPr>
        <p:spPr bwMode="auto">
          <a:xfrm>
            <a:off x="457200" y="415608"/>
            <a:ext cx="8229600" cy="547687"/>
          </a:xfrm>
          <a:prstGeom prst="rect">
            <a:avLst/>
          </a:prstGeom>
          <a:noFill/>
          <a:ln w="9525">
            <a:noFill/>
            <a:miter lim="800000"/>
            <a:headEnd/>
            <a:tailEnd/>
          </a:ln>
        </p:spPr>
        <p:txBody>
          <a:bodyPr/>
          <a:lstStyle/>
          <a:p>
            <a:pPr eaLnBrk="0" hangingPunct="0"/>
            <a:r>
              <a:rPr lang="en-US" sz="3200">
                <a:solidFill>
                  <a:schemeClr val="tx2"/>
                </a:solidFill>
              </a:rPr>
              <a:t>Partnering with iVillage</a:t>
            </a:r>
          </a:p>
        </p:txBody>
      </p:sp>
      <p:grpSp>
        <p:nvGrpSpPr>
          <p:cNvPr id="40967" name="Group 13"/>
          <p:cNvGrpSpPr>
            <a:grpSpLocks/>
          </p:cNvGrpSpPr>
          <p:nvPr/>
        </p:nvGrpSpPr>
        <p:grpSpPr bwMode="auto">
          <a:xfrm>
            <a:off x="5091113" y="2058988"/>
            <a:ext cx="1844675" cy="3275012"/>
            <a:chOff x="5091271" y="1905794"/>
            <a:chExt cx="1844517" cy="3886200"/>
          </a:xfrm>
        </p:grpSpPr>
        <p:cxnSp>
          <p:nvCxnSpPr>
            <p:cNvPr id="12" name="Straight Connector 11"/>
            <p:cNvCxnSpPr/>
            <p:nvPr/>
          </p:nvCxnSpPr>
          <p:spPr>
            <a:xfrm rot="5400000">
              <a:off x="3148965" y="3848100"/>
              <a:ext cx="3886200" cy="1587"/>
            </a:xfrm>
            <a:prstGeom prst="line">
              <a:avLst/>
            </a:prstGeom>
            <a:ln w="6350" cap="flat" cmpd="sng" algn="ctr">
              <a:solidFill>
                <a:schemeClr val="bg1">
                  <a:lumMod val="65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a:off x="4991894" y="3848100"/>
              <a:ext cx="3886200" cy="1588"/>
            </a:xfrm>
            <a:prstGeom prst="line">
              <a:avLst/>
            </a:prstGeom>
            <a:ln w="6350" cap="flat" cmpd="sng" algn="ctr">
              <a:solidFill>
                <a:schemeClr val="bg1">
                  <a:lumMod val="65000"/>
                </a:schemeClr>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grpSp>
      <p:pic>
        <p:nvPicPr>
          <p:cNvPr id="14" name="Picture 13" descr="iStock_000011181523Medium.png"/>
          <p:cNvPicPr>
            <a:picLocks noChangeAspect="1"/>
          </p:cNvPicPr>
          <p:nvPr/>
        </p:nvPicPr>
        <p:blipFill>
          <a:blip r:embed="rId2"/>
          <a:srcRect b="13259"/>
          <a:stretch>
            <a:fillRect/>
          </a:stretch>
        </p:blipFill>
        <p:spPr>
          <a:xfrm flipH="1">
            <a:off x="0" y="2677477"/>
            <a:ext cx="3692525" cy="418887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5" name="Rectangle 2"/>
          <p:cNvSpPr>
            <a:spLocks noGrp="1"/>
          </p:cNvSpPr>
          <p:nvPr>
            <p:ph type="title" idx="4294967295"/>
          </p:nvPr>
        </p:nvSpPr>
        <p:spPr>
          <a:xfrm>
            <a:off x="457200" y="274638"/>
            <a:ext cx="8229600" cy="1143000"/>
          </a:xfrm>
          <a:prstGeom prst="rect">
            <a:avLst/>
          </a:prstGeom>
        </p:spPr>
        <p:txBody>
          <a:bodyPr/>
          <a:lstStyle/>
          <a:p>
            <a:pPr eaLnBrk="1" hangingPunct="1">
              <a:lnSpc>
                <a:spcPts val="3200"/>
              </a:lnSpc>
            </a:pPr>
            <a:r>
              <a:rPr lang="en-US" sz="3000" smtClean="0">
                <a:solidFill>
                  <a:srgbClr val="D00000"/>
                </a:solidFill>
                <a:latin typeface="Arial" charset="0"/>
                <a:cs typeface="Arial" charset="0"/>
              </a:rPr>
              <a:t>Home Inspiration </a:t>
            </a:r>
            <a:br>
              <a:rPr lang="en-US" sz="3000" smtClean="0">
                <a:solidFill>
                  <a:srgbClr val="D00000"/>
                </a:solidFill>
                <a:latin typeface="Arial" charset="0"/>
                <a:cs typeface="Arial" charset="0"/>
              </a:rPr>
            </a:br>
            <a:r>
              <a:rPr lang="en-US" sz="3000" smtClean="0">
                <a:solidFill>
                  <a:srgbClr val="D00000"/>
                </a:solidFill>
                <a:latin typeface="Arial" charset="0"/>
                <a:cs typeface="Arial" charset="0"/>
              </a:rPr>
              <a:t>Galleries</a:t>
            </a:r>
          </a:p>
        </p:txBody>
      </p:sp>
      <p:pic>
        <p:nvPicPr>
          <p:cNvPr id="32770" name="Picture 4"/>
          <p:cNvPicPr>
            <a:picLocks noChangeAspect="1" noChangeArrowheads="1"/>
          </p:cNvPicPr>
          <p:nvPr/>
        </p:nvPicPr>
        <p:blipFill>
          <a:blip r:embed="rId3"/>
          <a:srcRect l="9866" t="7031" r="35893" b="61401"/>
          <a:stretch>
            <a:fillRect/>
          </a:stretch>
        </p:blipFill>
        <p:spPr bwMode="auto">
          <a:xfrm>
            <a:off x="5008563" y="636588"/>
            <a:ext cx="3576637" cy="5307012"/>
          </a:xfrm>
          <a:prstGeom prst="rect">
            <a:avLst/>
          </a:prstGeom>
          <a:noFill/>
          <a:ln w="3175" cap="flat" cmpd="sng" algn="ctr">
            <a:solidFill>
              <a:schemeClr val="bg1">
                <a:lumMod val="65000"/>
              </a:schemeClr>
            </a:solidFill>
            <a:prstDash val="solid"/>
            <a:miter lim="800000"/>
            <a:headEnd type="none" w="med" len="med"/>
            <a:tailEnd type="none" w="med" len="med"/>
          </a:ln>
          <a:effectLst>
            <a:outerShdw blurRad="50800" dist="38100" dir="2700000">
              <a:srgbClr val="000000">
                <a:alpha val="10000"/>
              </a:srgbClr>
            </a:outerShdw>
          </a:effectLst>
        </p:spPr>
      </p:pic>
      <p:sp>
        <p:nvSpPr>
          <p:cNvPr id="41987" name="Rectangle 5"/>
          <p:cNvSpPr>
            <a:spLocks noGrp="1"/>
          </p:cNvSpPr>
          <p:nvPr>
            <p:ph type="body" idx="4294967295"/>
          </p:nvPr>
        </p:nvSpPr>
        <p:spPr>
          <a:xfrm>
            <a:off x="457200" y="1417638"/>
            <a:ext cx="4033838" cy="4525962"/>
          </a:xfrm>
          <a:prstGeom prst="rect">
            <a:avLst/>
          </a:prstGeom>
        </p:spPr>
        <p:txBody>
          <a:bodyPr/>
          <a:lstStyle/>
          <a:p>
            <a:pPr marL="0" indent="0" eaLnBrk="1" hangingPunct="1">
              <a:spcBef>
                <a:spcPct val="0"/>
              </a:spcBef>
              <a:buFont typeface="Arial" charset="0"/>
              <a:buNone/>
            </a:pPr>
            <a:r>
              <a:rPr lang="en-US" sz="1600" smtClean="0">
                <a:solidFill>
                  <a:schemeClr val="accent2"/>
                </a:solidFill>
                <a:latin typeface="Arial" charset="0"/>
                <a:cs typeface="Arial" charset="0"/>
              </a:rPr>
              <a:t>Are you decorating your first home or apartment? Updating an older home? Or just looking for some home decorating ideas? You've come to the right place! The Home Inspiration Galleries feature hundreds of beautiful color photos of living rooms, bedrooms, kitchens, kids' rooms and more. </a:t>
            </a:r>
          </a:p>
          <a:p>
            <a:pPr marL="0" indent="0" eaLnBrk="1" hangingPunct="1">
              <a:spcBef>
                <a:spcPct val="0"/>
              </a:spcBef>
              <a:buFont typeface="Arial" charset="0"/>
              <a:buNone/>
            </a:pPr>
            <a:endParaRPr lang="en-US" sz="1600" smtClean="0">
              <a:solidFill>
                <a:schemeClr val="accent2"/>
              </a:solidFill>
              <a:latin typeface="Arial" charset="0"/>
              <a:cs typeface="Arial" charset="0"/>
            </a:endParaRPr>
          </a:p>
          <a:p>
            <a:pPr marL="90488" lvl="1" indent="-90488" eaLnBrk="1" hangingPunct="1">
              <a:spcBef>
                <a:spcPct val="0"/>
              </a:spcBef>
              <a:buClr>
                <a:schemeClr val="tx2"/>
              </a:buClr>
              <a:buFont typeface="Arial" charset="0"/>
              <a:buChar char="•"/>
            </a:pPr>
            <a:r>
              <a:rPr lang="en-US" sz="1400" smtClean="0">
                <a:solidFill>
                  <a:schemeClr val="accent2"/>
                </a:solidFill>
                <a:latin typeface="Arial" charset="0"/>
                <a:cs typeface="Arial" charset="0"/>
              </a:rPr>
              <a:t>Editorially-curated slideshows by room</a:t>
            </a:r>
          </a:p>
          <a:p>
            <a:pPr marL="90488" lvl="1" indent="-90488" eaLnBrk="1" hangingPunct="1">
              <a:spcBef>
                <a:spcPct val="0"/>
              </a:spcBef>
              <a:buClr>
                <a:schemeClr val="tx2"/>
              </a:buClr>
              <a:buFont typeface="Arial" charset="0"/>
              <a:buChar char="•"/>
            </a:pPr>
            <a:r>
              <a:rPr lang="en-US" sz="1400" smtClean="0">
                <a:solidFill>
                  <a:schemeClr val="accent2"/>
                </a:solidFill>
                <a:latin typeface="Arial" charset="0"/>
                <a:cs typeface="Arial" charset="0"/>
              </a:rPr>
              <a:t>Sponsor may own their own Inspiration Gallery, which includes logo attribution on the gallery tout and sponsor products/mention within the gallery</a:t>
            </a:r>
          </a:p>
          <a:p>
            <a:pPr marL="0" indent="0" eaLnBrk="1" hangingPunct="1">
              <a:spcBef>
                <a:spcPct val="0"/>
              </a:spcBef>
              <a:buFont typeface="Wingdings" pitchFamily="2" charset="2"/>
              <a:buChar char="§"/>
            </a:pPr>
            <a:endParaRPr lang="en-US" sz="1600" smtClean="0">
              <a:solidFill>
                <a:schemeClr val="accent2"/>
              </a:solidFill>
              <a:latin typeface="Arial" charset="0"/>
              <a:cs typeface="Arial"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3" name="Rectangle 2"/>
          <p:cNvSpPr>
            <a:spLocks noGrp="1"/>
          </p:cNvSpPr>
          <p:nvPr>
            <p:ph type="title" idx="4294967295"/>
          </p:nvPr>
        </p:nvSpPr>
        <p:spPr>
          <a:xfrm>
            <a:off x="457200" y="274638"/>
            <a:ext cx="8229600" cy="1143000"/>
          </a:xfrm>
          <a:prstGeom prst="rect">
            <a:avLst/>
          </a:prstGeom>
        </p:spPr>
        <p:txBody>
          <a:bodyPr/>
          <a:lstStyle/>
          <a:p>
            <a:pPr eaLnBrk="1" hangingPunct="1"/>
            <a:r>
              <a:rPr lang="en-US" smtClean="0">
                <a:solidFill>
                  <a:srgbClr val="D00000"/>
                </a:solidFill>
                <a:latin typeface="Arial" charset="0"/>
                <a:cs typeface="Arial" charset="0"/>
              </a:rPr>
              <a:t>Inspiration Boards</a:t>
            </a:r>
          </a:p>
        </p:txBody>
      </p:sp>
      <p:sp>
        <p:nvSpPr>
          <p:cNvPr id="44034" name="Rectangle 5"/>
          <p:cNvSpPr>
            <a:spLocks noGrp="1"/>
          </p:cNvSpPr>
          <p:nvPr>
            <p:ph type="body" idx="4294967295"/>
          </p:nvPr>
        </p:nvSpPr>
        <p:spPr>
          <a:xfrm>
            <a:off x="457200" y="1219200"/>
            <a:ext cx="4551363" cy="4525963"/>
          </a:xfrm>
          <a:prstGeom prst="rect">
            <a:avLst/>
          </a:prstGeom>
        </p:spPr>
        <p:txBody>
          <a:bodyPr/>
          <a:lstStyle/>
          <a:p>
            <a:pPr marL="0" indent="0" eaLnBrk="1" hangingPunct="1">
              <a:spcBef>
                <a:spcPct val="0"/>
              </a:spcBef>
              <a:buFont typeface="Arial" charset="0"/>
              <a:buNone/>
            </a:pPr>
            <a:r>
              <a:rPr lang="en-US" sz="1800" smtClean="0">
                <a:solidFill>
                  <a:schemeClr val="accent2"/>
                </a:solidFill>
                <a:latin typeface="Arial" charset="0"/>
                <a:cs typeface="Arial" charset="0"/>
              </a:rPr>
              <a:t>Members can browse through all Home Inspiration Galleries, pick their favorite home decorating ideas and save them to their personal Home Inspiration Board. </a:t>
            </a:r>
          </a:p>
          <a:p>
            <a:pPr marL="0" indent="0" eaLnBrk="1" hangingPunct="1">
              <a:spcBef>
                <a:spcPct val="0"/>
              </a:spcBef>
              <a:buFont typeface="Arial" charset="0"/>
              <a:buNone/>
            </a:pPr>
            <a:endParaRPr lang="en-US" sz="1800" smtClean="0">
              <a:solidFill>
                <a:schemeClr val="accent2"/>
              </a:solidFill>
              <a:latin typeface="Arial" charset="0"/>
              <a:cs typeface="Arial" charset="0"/>
            </a:endParaRPr>
          </a:p>
          <a:p>
            <a:pPr marL="90488" lvl="1" indent="-90488" eaLnBrk="1" hangingPunct="1">
              <a:spcBef>
                <a:spcPct val="0"/>
              </a:spcBef>
              <a:buClr>
                <a:schemeClr val="tx2"/>
              </a:buClr>
              <a:buFont typeface="Arial" charset="0"/>
              <a:buChar char="•"/>
            </a:pPr>
            <a:r>
              <a:rPr lang="en-US" sz="1400" smtClean="0">
                <a:solidFill>
                  <a:schemeClr val="accent2"/>
                </a:solidFill>
                <a:latin typeface="Arial" charset="0"/>
                <a:cs typeface="Arial" charset="0"/>
              </a:rPr>
              <a:t>Member-created Inspiration Boards</a:t>
            </a:r>
          </a:p>
          <a:p>
            <a:pPr marL="90488" lvl="1" indent="-90488" eaLnBrk="1" hangingPunct="1">
              <a:spcBef>
                <a:spcPct val="0"/>
              </a:spcBef>
              <a:buClr>
                <a:schemeClr val="tx2"/>
              </a:buClr>
              <a:buFont typeface="Arial" charset="0"/>
              <a:buChar char="•"/>
            </a:pPr>
            <a:r>
              <a:rPr lang="en-US" sz="1400" smtClean="0">
                <a:solidFill>
                  <a:schemeClr val="accent2"/>
                </a:solidFill>
                <a:latin typeface="Arial" charset="0"/>
                <a:cs typeface="Arial" charset="0"/>
              </a:rPr>
              <a:t>Pull photos from H&amp;G slideshows into their own board for future reference</a:t>
            </a:r>
          </a:p>
          <a:p>
            <a:pPr marL="90488" lvl="1" indent="-90488" eaLnBrk="1" hangingPunct="1">
              <a:spcBef>
                <a:spcPct val="0"/>
              </a:spcBef>
              <a:buClr>
                <a:schemeClr val="tx2"/>
              </a:buClr>
              <a:buFont typeface="Arial" charset="0"/>
              <a:buChar char="•"/>
            </a:pPr>
            <a:r>
              <a:rPr lang="en-US" sz="1400" smtClean="0">
                <a:solidFill>
                  <a:schemeClr val="accent2"/>
                </a:solidFill>
                <a:latin typeface="Arial" charset="0"/>
                <a:cs typeface="Arial" charset="0"/>
              </a:rPr>
              <a:t>Phase II: Users will be able to pull inspiration from across the entire iVillage site, and eventually the Web.</a:t>
            </a:r>
          </a:p>
          <a:p>
            <a:pPr marL="0" indent="0" eaLnBrk="1" hangingPunct="1">
              <a:spcBef>
                <a:spcPct val="0"/>
              </a:spcBef>
              <a:buFont typeface="Wingdings" pitchFamily="2" charset="2"/>
              <a:buChar char="§"/>
            </a:pPr>
            <a:endParaRPr lang="en-US" sz="1800" smtClean="0">
              <a:solidFill>
                <a:schemeClr val="accent2"/>
              </a:solidFill>
              <a:latin typeface="Arial" charset="0"/>
              <a:cs typeface="Arial" charset="0"/>
            </a:endParaRPr>
          </a:p>
        </p:txBody>
      </p:sp>
      <p:pic>
        <p:nvPicPr>
          <p:cNvPr id="44035" name="Picture 5"/>
          <p:cNvPicPr>
            <a:picLocks noChangeAspect="1" noChangeArrowheads="1"/>
          </p:cNvPicPr>
          <p:nvPr/>
        </p:nvPicPr>
        <p:blipFill>
          <a:blip r:embed="rId3"/>
          <a:srcRect l="9515" t="7559" r="37115" b="51799"/>
          <a:stretch>
            <a:fillRect/>
          </a:stretch>
        </p:blipFill>
        <p:spPr bwMode="auto">
          <a:xfrm>
            <a:off x="5246688" y="274638"/>
            <a:ext cx="3113087" cy="585152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95" name="Oval 11"/>
          <p:cNvSpPr>
            <a:spLocks noChangeArrowheads="1"/>
          </p:cNvSpPr>
          <p:nvPr/>
        </p:nvSpPr>
        <p:spPr bwMode="auto">
          <a:xfrm>
            <a:off x="243364" y="3616960"/>
            <a:ext cx="2065338" cy="2070100"/>
          </a:xfrm>
          <a:prstGeom prst="ellipse">
            <a:avLst/>
          </a:prstGeom>
          <a:solidFill>
            <a:srgbClr val="E5499B"/>
          </a:solidFill>
          <a:ln w="9525">
            <a:noFill/>
            <a:round/>
            <a:headEnd/>
            <a:tailEnd/>
          </a:ln>
          <a:effectLst/>
        </p:spPr>
        <p:txBody>
          <a:bodyPr wrap="none" anchor="ctr"/>
          <a:lstStyle/>
          <a:p>
            <a:pPr algn="ctr"/>
            <a:r>
              <a:rPr lang="en-US" sz="1400" dirty="0">
                <a:solidFill>
                  <a:srgbClr val="FFFFFF"/>
                </a:solidFill>
              </a:rPr>
              <a:t>iVillage members</a:t>
            </a:r>
            <a:r>
              <a:rPr lang="en-US" sz="1400" dirty="0" smtClean="0">
                <a:solidFill>
                  <a:srgbClr val="FFFFFF"/>
                </a:solidFill>
              </a:rPr>
              <a:t> </a:t>
            </a:r>
            <a:br>
              <a:rPr lang="en-US" sz="1400" dirty="0" smtClean="0">
                <a:solidFill>
                  <a:srgbClr val="FFFFFF"/>
                </a:solidFill>
              </a:rPr>
            </a:br>
            <a:r>
              <a:rPr lang="en-US" sz="1400" dirty="0" smtClean="0">
                <a:solidFill>
                  <a:srgbClr val="FFFFFF"/>
                </a:solidFill>
              </a:rPr>
              <a:t>are 55</a:t>
            </a:r>
            <a:r>
              <a:rPr lang="en-US" sz="1400" dirty="0">
                <a:solidFill>
                  <a:srgbClr val="FFFFFF"/>
                </a:solidFill>
              </a:rPr>
              <a:t>% more likely</a:t>
            </a:r>
            <a:r>
              <a:rPr lang="en-US" sz="1400" dirty="0" smtClean="0">
                <a:solidFill>
                  <a:srgbClr val="FFFFFF"/>
                </a:solidFill>
              </a:rPr>
              <a:t> </a:t>
            </a:r>
            <a:br>
              <a:rPr lang="en-US" sz="1400" dirty="0" smtClean="0">
                <a:solidFill>
                  <a:srgbClr val="FFFFFF"/>
                </a:solidFill>
              </a:rPr>
            </a:br>
            <a:r>
              <a:rPr lang="en-US" sz="1400" dirty="0" smtClean="0">
                <a:solidFill>
                  <a:srgbClr val="FFFFFF"/>
                </a:solidFill>
              </a:rPr>
              <a:t>to purchase </a:t>
            </a:r>
            <a:r>
              <a:rPr lang="en-US" sz="1400" dirty="0">
                <a:solidFill>
                  <a:srgbClr val="FFFFFF"/>
                </a:solidFill>
              </a:rPr>
              <a:t>gardening</a:t>
            </a:r>
            <a:r>
              <a:rPr lang="en-US" sz="1400" dirty="0" smtClean="0">
                <a:solidFill>
                  <a:srgbClr val="FFFFFF"/>
                </a:solidFill>
              </a:rPr>
              <a:t> </a:t>
            </a:r>
          </a:p>
          <a:p>
            <a:pPr algn="ctr"/>
            <a:r>
              <a:rPr lang="en-US" sz="1400" dirty="0" smtClean="0">
                <a:solidFill>
                  <a:srgbClr val="FFFFFF"/>
                </a:solidFill>
              </a:rPr>
              <a:t>supplies </a:t>
            </a:r>
            <a:r>
              <a:rPr lang="en-US" sz="1400" dirty="0">
                <a:solidFill>
                  <a:srgbClr val="FFFFFF"/>
                </a:solidFill>
              </a:rPr>
              <a:t>online</a:t>
            </a:r>
          </a:p>
        </p:txBody>
      </p:sp>
      <p:sp>
        <p:nvSpPr>
          <p:cNvPr id="16394" name="Oval 10"/>
          <p:cNvSpPr>
            <a:spLocks noChangeArrowheads="1"/>
          </p:cNvSpPr>
          <p:nvPr/>
        </p:nvSpPr>
        <p:spPr bwMode="auto">
          <a:xfrm>
            <a:off x="6789896" y="3616960"/>
            <a:ext cx="2065338" cy="2070100"/>
          </a:xfrm>
          <a:prstGeom prst="ellipse">
            <a:avLst/>
          </a:prstGeom>
          <a:solidFill>
            <a:schemeClr val="accent1"/>
          </a:solidFill>
          <a:ln w="9525">
            <a:noFill/>
            <a:round/>
            <a:headEnd/>
            <a:tailEnd/>
          </a:ln>
          <a:effectLst/>
        </p:spPr>
        <p:txBody>
          <a:bodyPr wrap="none" anchor="ctr"/>
          <a:lstStyle/>
          <a:p>
            <a:pPr algn="ctr"/>
            <a:r>
              <a:rPr lang="en-US" sz="1400" dirty="0">
                <a:solidFill>
                  <a:srgbClr val="FFFFFF"/>
                </a:solidFill>
              </a:rPr>
              <a:t>iVillage members</a:t>
            </a:r>
            <a:r>
              <a:rPr lang="en-US" sz="1400" dirty="0" smtClean="0">
                <a:solidFill>
                  <a:srgbClr val="FFFFFF"/>
                </a:solidFill>
              </a:rPr>
              <a:t> </a:t>
            </a:r>
            <a:br>
              <a:rPr lang="en-US" sz="1400" dirty="0" smtClean="0">
                <a:solidFill>
                  <a:srgbClr val="FFFFFF"/>
                </a:solidFill>
              </a:rPr>
            </a:br>
            <a:r>
              <a:rPr lang="en-US" sz="1400" dirty="0" smtClean="0">
                <a:solidFill>
                  <a:srgbClr val="FFFFFF"/>
                </a:solidFill>
              </a:rPr>
              <a:t>are 75</a:t>
            </a:r>
            <a:r>
              <a:rPr lang="en-US" sz="1400" dirty="0">
                <a:solidFill>
                  <a:srgbClr val="FFFFFF"/>
                </a:solidFill>
              </a:rPr>
              <a:t>% more likely</a:t>
            </a:r>
            <a:r>
              <a:rPr lang="en-US" sz="1400" dirty="0" smtClean="0">
                <a:solidFill>
                  <a:srgbClr val="FFFFFF"/>
                </a:solidFill>
              </a:rPr>
              <a:t> </a:t>
            </a:r>
            <a:br>
              <a:rPr lang="en-US" sz="1400" dirty="0" smtClean="0">
                <a:solidFill>
                  <a:srgbClr val="FFFFFF"/>
                </a:solidFill>
              </a:rPr>
            </a:br>
            <a:r>
              <a:rPr lang="en-US" sz="1400" dirty="0" smtClean="0">
                <a:solidFill>
                  <a:srgbClr val="FFFFFF"/>
                </a:solidFill>
              </a:rPr>
              <a:t>to purchase </a:t>
            </a:r>
          </a:p>
          <a:p>
            <a:pPr algn="ctr"/>
            <a:r>
              <a:rPr lang="en-US" sz="1400" dirty="0" smtClean="0">
                <a:solidFill>
                  <a:srgbClr val="FFFFFF"/>
                </a:solidFill>
              </a:rPr>
              <a:t>furniture </a:t>
            </a:r>
            <a:r>
              <a:rPr lang="en-US" sz="1400" dirty="0">
                <a:solidFill>
                  <a:srgbClr val="FFFFFF"/>
                </a:solidFill>
              </a:rPr>
              <a:t>online</a:t>
            </a:r>
          </a:p>
        </p:txBody>
      </p:sp>
      <p:sp>
        <p:nvSpPr>
          <p:cNvPr id="4" name="Oval 3"/>
          <p:cNvSpPr>
            <a:spLocks noChangeAspect="1"/>
          </p:cNvSpPr>
          <p:nvPr/>
        </p:nvSpPr>
        <p:spPr>
          <a:xfrm>
            <a:off x="3054349" y="1036002"/>
            <a:ext cx="2741613" cy="2743200"/>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16388" name="Title 1"/>
          <p:cNvSpPr>
            <a:spLocks noGrp="1"/>
          </p:cNvSpPr>
          <p:nvPr>
            <p:ph type="title"/>
          </p:nvPr>
        </p:nvSpPr>
        <p:spPr>
          <a:xfrm>
            <a:off x="3092449" y="1447482"/>
            <a:ext cx="2641600" cy="2595563"/>
          </a:xfrm>
        </p:spPr>
        <p:txBody>
          <a:bodyPr anchor="t"/>
          <a:lstStyle/>
          <a:p>
            <a:pPr algn="ctr" eaLnBrk="1" hangingPunct="1">
              <a:lnSpc>
                <a:spcPts val="2200"/>
              </a:lnSpc>
            </a:pPr>
            <a:r>
              <a:rPr lang="en-US" sz="1800" dirty="0" smtClean="0">
                <a:solidFill>
                  <a:schemeClr val="bg1"/>
                </a:solidFill>
                <a:latin typeface="Arial" charset="0"/>
                <a:cs typeface="Arial" charset="0"/>
              </a:rPr>
              <a:t>Women are </a:t>
            </a:r>
            <a:br>
              <a:rPr lang="en-US" sz="1800" dirty="0" smtClean="0">
                <a:solidFill>
                  <a:schemeClr val="bg1"/>
                </a:solidFill>
                <a:latin typeface="Arial" charset="0"/>
                <a:cs typeface="Arial" charset="0"/>
              </a:rPr>
            </a:br>
            <a:r>
              <a:rPr lang="en-US" sz="1800" dirty="0" smtClean="0">
                <a:solidFill>
                  <a:schemeClr val="bg1"/>
                </a:solidFill>
                <a:latin typeface="Arial" charset="0"/>
                <a:cs typeface="Arial" charset="0"/>
              </a:rPr>
              <a:t>increasingly turning to the Internet for inspiration for making, organizing and </a:t>
            </a:r>
            <a:br>
              <a:rPr lang="en-US" sz="1800" dirty="0" smtClean="0">
                <a:solidFill>
                  <a:schemeClr val="bg1"/>
                </a:solidFill>
                <a:latin typeface="Arial" charset="0"/>
                <a:cs typeface="Arial" charset="0"/>
              </a:rPr>
            </a:br>
            <a:r>
              <a:rPr lang="en-US" sz="1800" dirty="0" smtClean="0">
                <a:solidFill>
                  <a:schemeClr val="bg1"/>
                </a:solidFill>
                <a:latin typeface="Arial" charset="0"/>
                <a:cs typeface="Arial" charset="0"/>
              </a:rPr>
              <a:t>keeping their homes</a:t>
            </a:r>
          </a:p>
        </p:txBody>
      </p:sp>
      <p:sp>
        <p:nvSpPr>
          <p:cNvPr id="16389" name="Content Placeholder 2"/>
          <p:cNvSpPr txBox="1">
            <a:spLocks/>
          </p:cNvSpPr>
          <p:nvPr/>
        </p:nvSpPr>
        <p:spPr bwMode="auto">
          <a:xfrm>
            <a:off x="454660" y="274320"/>
            <a:ext cx="8229600" cy="690562"/>
          </a:xfrm>
          <a:prstGeom prst="rect">
            <a:avLst/>
          </a:prstGeom>
          <a:noFill/>
          <a:ln w="9525">
            <a:noFill/>
            <a:miter lim="800000"/>
            <a:headEnd/>
            <a:tailEnd/>
          </a:ln>
        </p:spPr>
        <p:txBody>
          <a:bodyPr/>
          <a:lstStyle/>
          <a:p>
            <a:pPr>
              <a:spcBef>
                <a:spcPct val="20000"/>
              </a:spcBef>
              <a:buFont typeface="Arial" charset="0"/>
              <a:buNone/>
            </a:pPr>
            <a:r>
              <a:rPr lang="en-US" sz="2800" dirty="0" smtClean="0">
                <a:solidFill>
                  <a:schemeClr val="tx2"/>
                </a:solidFill>
              </a:rPr>
              <a:t>Women are </a:t>
            </a:r>
            <a:r>
              <a:rPr lang="en-US" sz="2800" dirty="0">
                <a:solidFill>
                  <a:schemeClr val="tx2"/>
                </a:solidFill>
              </a:rPr>
              <a:t>looking for home inspiration online</a:t>
            </a:r>
          </a:p>
        </p:txBody>
      </p:sp>
      <p:sp>
        <p:nvSpPr>
          <p:cNvPr id="16392" name="Oval 8"/>
          <p:cNvSpPr>
            <a:spLocks noChangeArrowheads="1"/>
          </p:cNvSpPr>
          <p:nvPr/>
        </p:nvSpPr>
        <p:spPr bwMode="auto">
          <a:xfrm>
            <a:off x="6129655" y="1439863"/>
            <a:ext cx="2065338" cy="2070100"/>
          </a:xfrm>
          <a:prstGeom prst="ellipse">
            <a:avLst/>
          </a:prstGeom>
          <a:solidFill>
            <a:schemeClr val="bg2"/>
          </a:solidFill>
          <a:ln w="9525">
            <a:noFill/>
            <a:round/>
            <a:headEnd/>
            <a:tailEnd/>
          </a:ln>
          <a:effectLst/>
        </p:spPr>
        <p:txBody>
          <a:bodyPr wrap="none" anchor="ctr"/>
          <a:lstStyle/>
          <a:p>
            <a:pPr algn="ctr" defTabSz="914400"/>
            <a:r>
              <a:rPr lang="en-US" sz="1400" dirty="0">
                <a:solidFill>
                  <a:srgbClr val="FFFFFF"/>
                </a:solidFill>
              </a:rPr>
              <a:t>iVillage members are </a:t>
            </a:r>
          </a:p>
          <a:p>
            <a:pPr algn="ctr" defTabSz="914400"/>
            <a:r>
              <a:rPr lang="en-US" sz="1400" dirty="0">
                <a:solidFill>
                  <a:srgbClr val="FFFFFF"/>
                </a:solidFill>
              </a:rPr>
              <a:t>39% more likely to </a:t>
            </a:r>
          </a:p>
          <a:p>
            <a:pPr algn="ctr" defTabSz="914400"/>
            <a:r>
              <a:rPr lang="en-US" sz="1400" dirty="0">
                <a:solidFill>
                  <a:srgbClr val="FFFFFF"/>
                </a:solidFill>
              </a:rPr>
              <a:t>provide advice on </a:t>
            </a:r>
          </a:p>
          <a:p>
            <a:pPr algn="ctr" defTabSz="914400"/>
            <a:r>
              <a:rPr lang="en-US" sz="1400" dirty="0">
                <a:solidFill>
                  <a:srgbClr val="FFFFFF"/>
                </a:solidFill>
              </a:rPr>
              <a:t>household products</a:t>
            </a:r>
          </a:p>
        </p:txBody>
      </p:sp>
      <p:sp>
        <p:nvSpPr>
          <p:cNvPr id="16396" name="Oval 12"/>
          <p:cNvSpPr>
            <a:spLocks noChangeArrowheads="1"/>
          </p:cNvSpPr>
          <p:nvPr/>
        </p:nvSpPr>
        <p:spPr bwMode="auto">
          <a:xfrm>
            <a:off x="717868" y="1439863"/>
            <a:ext cx="2065337" cy="2070100"/>
          </a:xfrm>
          <a:prstGeom prst="ellipse">
            <a:avLst/>
          </a:prstGeom>
          <a:solidFill>
            <a:schemeClr val="accent1"/>
          </a:solidFill>
          <a:ln w="9525">
            <a:noFill/>
            <a:round/>
            <a:headEnd/>
            <a:tailEnd/>
          </a:ln>
          <a:effectLst/>
        </p:spPr>
        <p:txBody>
          <a:bodyPr wrap="none" anchor="ctr"/>
          <a:lstStyle/>
          <a:p>
            <a:pPr algn="ctr"/>
            <a:r>
              <a:rPr lang="en-US" sz="1400" dirty="0">
                <a:solidFill>
                  <a:schemeClr val="bg1"/>
                </a:solidFill>
              </a:rPr>
              <a:t>iVillage members are </a:t>
            </a:r>
          </a:p>
          <a:p>
            <a:pPr algn="ctr"/>
            <a:r>
              <a:rPr lang="en-US" sz="1400" dirty="0">
                <a:solidFill>
                  <a:schemeClr val="bg1"/>
                </a:solidFill>
              </a:rPr>
              <a:t>67% more likely to </a:t>
            </a:r>
          </a:p>
          <a:p>
            <a:pPr algn="ctr"/>
            <a:r>
              <a:rPr lang="en-US" sz="1400" dirty="0">
                <a:solidFill>
                  <a:schemeClr val="bg1"/>
                </a:solidFill>
              </a:rPr>
              <a:t>purchase appliances </a:t>
            </a:r>
          </a:p>
          <a:p>
            <a:pPr algn="ctr"/>
            <a:r>
              <a:rPr lang="en-US" sz="1400" dirty="0">
                <a:solidFill>
                  <a:schemeClr val="bg1"/>
                </a:solidFill>
              </a:rPr>
              <a:t>&amp; housewares online</a:t>
            </a:r>
          </a:p>
        </p:txBody>
      </p:sp>
      <p:sp>
        <p:nvSpPr>
          <p:cNvPr id="16407" name="Rectangle 23"/>
          <p:cNvSpPr>
            <a:spLocks noChangeArrowheads="1"/>
          </p:cNvSpPr>
          <p:nvPr/>
        </p:nvSpPr>
        <p:spPr bwMode="auto">
          <a:xfrm>
            <a:off x="217488" y="6274971"/>
            <a:ext cx="1286191" cy="338554"/>
          </a:xfrm>
          <a:prstGeom prst="rect">
            <a:avLst/>
          </a:prstGeom>
          <a:noFill/>
          <a:ln w="9525">
            <a:noFill/>
            <a:miter lim="800000"/>
            <a:headEnd/>
            <a:tailEnd/>
          </a:ln>
          <a:effectLst/>
        </p:spPr>
        <p:txBody>
          <a:bodyPr wrap="square">
            <a:spAutoFit/>
          </a:bodyPr>
          <a:lstStyle/>
          <a:p>
            <a:r>
              <a:rPr lang="en-US" sz="800" b="1" cap="all" dirty="0">
                <a:solidFill>
                  <a:schemeClr val="accent2"/>
                </a:solidFill>
                <a:latin typeface="Arial"/>
                <a:ea typeface="MS PGothic" pitchFamily="34" charset="-128"/>
                <a:cs typeface="Arial"/>
              </a:rPr>
              <a:t>Source: </a:t>
            </a:r>
            <a:r>
              <a:rPr lang="en-US" sz="800" dirty="0">
                <a:solidFill>
                  <a:schemeClr val="accent2"/>
                </a:solidFill>
                <a:latin typeface="Arial"/>
                <a:ea typeface="MS PGothic" pitchFamily="34" charset="-128"/>
                <a:cs typeface="Arial"/>
              </a:rPr>
              <a:t>Nielsen @Plan Rel 1 2010</a:t>
            </a:r>
          </a:p>
        </p:txBody>
      </p:sp>
      <p:pic>
        <p:nvPicPr>
          <p:cNvPr id="11" name="Picture 10" descr="iStock_000011458970Medium.png"/>
          <p:cNvPicPr>
            <a:picLocks noChangeAspect="1"/>
          </p:cNvPicPr>
          <p:nvPr/>
        </p:nvPicPr>
        <p:blipFill>
          <a:blip r:embed="rId2"/>
          <a:stretch>
            <a:fillRect/>
          </a:stretch>
        </p:blipFill>
        <p:spPr>
          <a:xfrm>
            <a:off x="1503679" y="3370868"/>
            <a:ext cx="5972810" cy="3487132"/>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1" name="Rectangle 2"/>
          <p:cNvSpPr>
            <a:spLocks noGrp="1"/>
          </p:cNvSpPr>
          <p:nvPr>
            <p:ph type="title" idx="4294967295"/>
          </p:nvPr>
        </p:nvSpPr>
        <p:spPr>
          <a:xfrm>
            <a:off x="914400" y="441325"/>
            <a:ext cx="8229600" cy="679450"/>
          </a:xfrm>
          <a:prstGeom prst="rect">
            <a:avLst/>
          </a:prstGeom>
        </p:spPr>
        <p:txBody>
          <a:bodyPr/>
          <a:lstStyle/>
          <a:p>
            <a:pPr eaLnBrk="1" hangingPunct="1"/>
            <a:r>
              <a:rPr lang="en-US" smtClean="0">
                <a:solidFill>
                  <a:schemeClr val="tx2"/>
                </a:solidFill>
                <a:latin typeface="Arial" charset="0"/>
                <a:cs typeface="Arial" charset="0"/>
              </a:rPr>
              <a:t>Your Tool Bag</a:t>
            </a:r>
          </a:p>
        </p:txBody>
      </p:sp>
      <p:sp>
        <p:nvSpPr>
          <p:cNvPr id="46082" name="Rectangle 3"/>
          <p:cNvSpPr>
            <a:spLocks noGrp="1"/>
          </p:cNvSpPr>
          <p:nvPr>
            <p:ph type="body" idx="4294967295"/>
          </p:nvPr>
        </p:nvSpPr>
        <p:spPr>
          <a:xfrm>
            <a:off x="965200" y="1600200"/>
            <a:ext cx="3779838" cy="4525963"/>
          </a:xfrm>
          <a:prstGeom prst="rect">
            <a:avLst/>
          </a:prstGeom>
        </p:spPr>
        <p:txBody>
          <a:bodyPr/>
          <a:lstStyle/>
          <a:p>
            <a:pPr marL="0" indent="0" eaLnBrk="1" hangingPunct="1">
              <a:spcBef>
                <a:spcPct val="0"/>
              </a:spcBef>
              <a:buFont typeface="Arial" charset="0"/>
              <a:buNone/>
            </a:pPr>
            <a:r>
              <a:rPr lang="en-US" sz="1400" smtClean="0">
                <a:solidFill>
                  <a:schemeClr val="tx2"/>
                </a:solidFill>
                <a:latin typeface="Arial" charset="0"/>
                <a:cs typeface="Arial" charset="0"/>
              </a:rPr>
              <a:t>The Decorating Tool Bag features a rotation of the following features:</a:t>
            </a:r>
          </a:p>
          <a:p>
            <a:pPr marL="463550" lvl="1" indent="-231775" eaLnBrk="1" hangingPunct="1">
              <a:spcBef>
                <a:spcPct val="0"/>
              </a:spcBef>
            </a:pPr>
            <a:r>
              <a:rPr lang="en-US" sz="1400" smtClean="0">
                <a:solidFill>
                  <a:srgbClr val="555555"/>
                </a:solidFill>
                <a:latin typeface="Arial" charset="0"/>
                <a:cs typeface="Arial" charset="0"/>
              </a:rPr>
              <a:t>Inspiration Galleries</a:t>
            </a:r>
          </a:p>
          <a:p>
            <a:pPr marL="463550" lvl="1" indent="-231775" eaLnBrk="1" hangingPunct="1">
              <a:spcBef>
                <a:spcPct val="0"/>
              </a:spcBef>
            </a:pPr>
            <a:r>
              <a:rPr lang="en-US" sz="1400" smtClean="0">
                <a:solidFill>
                  <a:srgbClr val="555555"/>
                </a:solidFill>
                <a:latin typeface="Arial" charset="0"/>
                <a:cs typeface="Arial" charset="0"/>
              </a:rPr>
              <a:t>Inspiration Boards</a:t>
            </a:r>
          </a:p>
          <a:p>
            <a:pPr marL="463550" lvl="1" indent="-231775" eaLnBrk="1" hangingPunct="1">
              <a:spcBef>
                <a:spcPct val="0"/>
              </a:spcBef>
            </a:pPr>
            <a:r>
              <a:rPr lang="en-US" sz="1400" smtClean="0">
                <a:solidFill>
                  <a:srgbClr val="555555"/>
                </a:solidFill>
                <a:latin typeface="Arial" charset="0"/>
                <a:cs typeface="Arial" charset="0"/>
              </a:rPr>
              <a:t>Wallpaper Calculator </a:t>
            </a:r>
          </a:p>
          <a:p>
            <a:pPr marL="463550" lvl="1" indent="-231775" eaLnBrk="1" hangingPunct="1">
              <a:spcBef>
                <a:spcPct val="0"/>
              </a:spcBef>
            </a:pPr>
            <a:r>
              <a:rPr lang="en-US" sz="1400" smtClean="0">
                <a:solidFill>
                  <a:srgbClr val="555555"/>
                </a:solidFill>
                <a:latin typeface="Arial" charset="0"/>
                <a:cs typeface="Arial" charset="0"/>
              </a:rPr>
              <a:t>Paint Calculator</a:t>
            </a:r>
          </a:p>
          <a:p>
            <a:pPr marL="463550" lvl="1" indent="-231775" eaLnBrk="1" hangingPunct="1">
              <a:spcBef>
                <a:spcPct val="0"/>
              </a:spcBef>
            </a:pPr>
            <a:r>
              <a:rPr lang="en-US" sz="1400" smtClean="0">
                <a:solidFill>
                  <a:srgbClr val="555555"/>
                </a:solidFill>
                <a:latin typeface="Arial" charset="0"/>
                <a:cs typeface="Arial" charset="0"/>
              </a:rPr>
              <a:t>Carpet Calculator </a:t>
            </a:r>
          </a:p>
          <a:p>
            <a:pPr marL="0" indent="0" eaLnBrk="1" hangingPunct="1">
              <a:spcBef>
                <a:spcPct val="0"/>
              </a:spcBef>
              <a:buFont typeface="Arial" charset="0"/>
              <a:buNone/>
            </a:pPr>
            <a:endParaRPr lang="en-US" sz="1400" smtClean="0">
              <a:solidFill>
                <a:srgbClr val="555555"/>
              </a:solidFill>
              <a:latin typeface="Arial" charset="0"/>
              <a:cs typeface="Arial" charset="0"/>
            </a:endParaRPr>
          </a:p>
          <a:p>
            <a:pPr marL="0" indent="0" eaLnBrk="1" hangingPunct="1">
              <a:spcBef>
                <a:spcPct val="0"/>
              </a:spcBef>
              <a:buFont typeface="Arial" charset="0"/>
              <a:buNone/>
            </a:pPr>
            <a:r>
              <a:rPr lang="en-US" sz="1400" smtClean="0">
                <a:solidFill>
                  <a:srgbClr val="D00000"/>
                </a:solidFill>
                <a:latin typeface="Arial" charset="0"/>
                <a:cs typeface="Arial" charset="0"/>
              </a:rPr>
              <a:t>The Family Finance Tool Bag features a rotation of the following features:</a:t>
            </a:r>
          </a:p>
          <a:p>
            <a:pPr marL="463550" lvl="1" indent="-231775" eaLnBrk="1" hangingPunct="1">
              <a:spcBef>
                <a:spcPct val="0"/>
              </a:spcBef>
            </a:pPr>
            <a:r>
              <a:rPr lang="en-US" sz="1400" smtClean="0">
                <a:solidFill>
                  <a:srgbClr val="555555"/>
                </a:solidFill>
                <a:latin typeface="Arial" charset="0"/>
                <a:cs typeface="Arial" charset="0"/>
              </a:rPr>
              <a:t>How Much Should I Save for College?</a:t>
            </a:r>
          </a:p>
          <a:p>
            <a:pPr marL="463550" lvl="1" indent="-231775" eaLnBrk="1" hangingPunct="1">
              <a:spcBef>
                <a:spcPct val="0"/>
              </a:spcBef>
            </a:pPr>
            <a:r>
              <a:rPr lang="en-US" sz="1400" smtClean="0">
                <a:solidFill>
                  <a:srgbClr val="555555"/>
                </a:solidFill>
                <a:latin typeface="Arial" charset="0"/>
                <a:cs typeface="Arial" charset="0"/>
              </a:rPr>
              <a:t>How Long Will it Take to Pay off My Credit Card?</a:t>
            </a:r>
          </a:p>
          <a:p>
            <a:pPr marL="463550" lvl="1" indent="-231775" eaLnBrk="1" hangingPunct="1">
              <a:spcBef>
                <a:spcPct val="0"/>
              </a:spcBef>
            </a:pPr>
            <a:r>
              <a:rPr lang="en-US" sz="1400" smtClean="0">
                <a:solidFill>
                  <a:srgbClr val="555555"/>
                </a:solidFill>
                <a:latin typeface="Arial" charset="0"/>
                <a:cs typeface="Arial" charset="0"/>
              </a:rPr>
              <a:t>What is the Value of Reducing, Postponing or Foregoing Expenses?</a:t>
            </a:r>
          </a:p>
          <a:p>
            <a:pPr marL="463550" lvl="1" indent="-231775" eaLnBrk="1" hangingPunct="1">
              <a:spcBef>
                <a:spcPct val="0"/>
              </a:spcBef>
            </a:pPr>
            <a:r>
              <a:rPr lang="en-US" sz="1400" smtClean="0">
                <a:solidFill>
                  <a:srgbClr val="555555"/>
                </a:solidFill>
                <a:latin typeface="Arial" charset="0"/>
                <a:cs typeface="Arial" charset="0"/>
              </a:rPr>
              <a:t>Should I Rent or Buy?</a:t>
            </a:r>
          </a:p>
          <a:p>
            <a:pPr marL="463550" lvl="1" indent="-231775" eaLnBrk="1" hangingPunct="1">
              <a:spcBef>
                <a:spcPct val="0"/>
              </a:spcBef>
            </a:pPr>
            <a:r>
              <a:rPr lang="en-US" sz="1400" smtClean="0">
                <a:solidFill>
                  <a:srgbClr val="555555"/>
                </a:solidFill>
                <a:latin typeface="Arial" charset="0"/>
                <a:cs typeface="Arial" charset="0"/>
              </a:rPr>
              <a:t>Mortgage Calculator</a:t>
            </a:r>
          </a:p>
          <a:p>
            <a:pPr marL="0" indent="0" eaLnBrk="1" hangingPunct="1">
              <a:spcBef>
                <a:spcPct val="0"/>
              </a:spcBef>
              <a:buFont typeface="Arial" charset="0"/>
              <a:buNone/>
            </a:pPr>
            <a:endParaRPr lang="en-US" sz="1400" smtClean="0">
              <a:solidFill>
                <a:srgbClr val="555555"/>
              </a:solidFill>
              <a:latin typeface="Arial" charset="0"/>
              <a:cs typeface="Arial" charset="0"/>
            </a:endParaRPr>
          </a:p>
          <a:p>
            <a:pPr marL="0" indent="0" eaLnBrk="1" hangingPunct="1">
              <a:spcBef>
                <a:spcPct val="0"/>
              </a:spcBef>
              <a:buFont typeface="Arial" charset="0"/>
              <a:buNone/>
            </a:pPr>
            <a:r>
              <a:rPr lang="en-US" sz="1400" smtClean="0">
                <a:solidFill>
                  <a:srgbClr val="D00000"/>
                </a:solidFill>
                <a:latin typeface="Arial" charset="0"/>
                <a:cs typeface="Arial" charset="0"/>
              </a:rPr>
              <a:t>…each leverage a suite of amazing capabilities, making them the best in class.</a:t>
            </a:r>
          </a:p>
        </p:txBody>
      </p:sp>
      <p:pic>
        <p:nvPicPr>
          <p:cNvPr id="46083" name="Picture 4"/>
          <p:cNvPicPr>
            <a:picLocks noChangeAspect="1" noChangeArrowheads="1"/>
          </p:cNvPicPr>
          <p:nvPr/>
        </p:nvPicPr>
        <p:blipFill>
          <a:blip r:embed="rId3"/>
          <a:srcRect l="63963" t="33478" r="9428" b="51086"/>
          <a:stretch>
            <a:fillRect/>
          </a:stretch>
        </p:blipFill>
        <p:spPr bwMode="auto">
          <a:xfrm>
            <a:off x="4745038" y="1419225"/>
            <a:ext cx="3078162" cy="4170363"/>
          </a:xfrm>
          <a:prstGeom prst="rect">
            <a:avLst/>
          </a:prstGeom>
          <a:noFill/>
          <a:ln w="9525">
            <a:noFill/>
            <a:miter lim="800000"/>
            <a:headEnd/>
            <a:tailEnd/>
          </a:ln>
        </p:spPr>
      </p:pic>
      <p:sp>
        <p:nvSpPr>
          <p:cNvPr id="46084" name="Text Box 6"/>
          <p:cNvSpPr txBox="1">
            <a:spLocks noChangeArrowheads="1"/>
          </p:cNvSpPr>
          <p:nvPr/>
        </p:nvSpPr>
        <p:spPr bwMode="auto">
          <a:xfrm>
            <a:off x="992188" y="938213"/>
            <a:ext cx="3970337" cy="336550"/>
          </a:xfrm>
          <a:prstGeom prst="rect">
            <a:avLst/>
          </a:prstGeom>
          <a:noFill/>
          <a:ln w="9525">
            <a:noFill/>
            <a:miter lim="800000"/>
            <a:headEnd/>
            <a:tailEnd/>
          </a:ln>
        </p:spPr>
        <p:txBody>
          <a:bodyPr>
            <a:spAutoFit/>
          </a:bodyPr>
          <a:lstStyle/>
          <a:p>
            <a:r>
              <a:rPr lang="en-US" sz="2400" baseline="-25000">
                <a:solidFill>
                  <a:schemeClr val="accent2"/>
                </a:solidFill>
                <a:ea typeface="MS PGothic" pitchFamily="34" charset="-128"/>
              </a:rPr>
              <a:t>The best-in-class tools, all in one place!</a:t>
            </a: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29" name="Rectangle 2"/>
          <p:cNvSpPr>
            <a:spLocks noGrp="1"/>
          </p:cNvSpPr>
          <p:nvPr>
            <p:ph type="title" idx="4294967295"/>
          </p:nvPr>
        </p:nvSpPr>
        <p:spPr>
          <a:xfrm>
            <a:off x="457200" y="274638"/>
            <a:ext cx="8229600" cy="985837"/>
          </a:xfrm>
          <a:prstGeom prst="rect">
            <a:avLst/>
          </a:prstGeom>
        </p:spPr>
        <p:txBody>
          <a:bodyPr/>
          <a:lstStyle/>
          <a:p>
            <a:pPr eaLnBrk="1" hangingPunct="1"/>
            <a:r>
              <a:rPr lang="en-US" smtClean="0">
                <a:solidFill>
                  <a:srgbClr val="D00000"/>
                </a:solidFill>
                <a:latin typeface="Arial" charset="0"/>
                <a:cs typeface="Arial" charset="0"/>
              </a:rPr>
              <a:t>Home &amp; Garden Tools</a:t>
            </a:r>
          </a:p>
        </p:txBody>
      </p:sp>
      <p:sp>
        <p:nvSpPr>
          <p:cNvPr id="48130" name="Rectangle 3"/>
          <p:cNvSpPr>
            <a:spLocks noGrp="1"/>
          </p:cNvSpPr>
          <p:nvPr>
            <p:ph type="body" idx="4294967295"/>
          </p:nvPr>
        </p:nvSpPr>
        <p:spPr>
          <a:xfrm>
            <a:off x="457200" y="1260475"/>
            <a:ext cx="4292600" cy="4525963"/>
          </a:xfrm>
          <a:prstGeom prst="rect">
            <a:avLst/>
          </a:prstGeom>
        </p:spPr>
        <p:txBody>
          <a:bodyPr/>
          <a:lstStyle/>
          <a:p>
            <a:pPr marL="0" indent="0" eaLnBrk="1" hangingPunct="1">
              <a:spcBef>
                <a:spcPct val="0"/>
              </a:spcBef>
              <a:buFont typeface="Arial" charset="0"/>
              <a:buNone/>
            </a:pPr>
            <a:r>
              <a:rPr lang="en-US" sz="1400" smtClean="0">
                <a:solidFill>
                  <a:schemeClr val="accent2"/>
                </a:solidFill>
                <a:latin typeface="Arial" charset="0"/>
                <a:cs typeface="Arial" charset="0"/>
              </a:rPr>
              <a:t>Home &amp; Garden will feature a combination of decorating and financial tools to help her manage her time &amp; resources with ease!</a:t>
            </a:r>
          </a:p>
          <a:p>
            <a:pPr marL="0" indent="0" eaLnBrk="1" hangingPunct="1">
              <a:spcBef>
                <a:spcPct val="0"/>
              </a:spcBef>
              <a:buFont typeface="Arial" charset="0"/>
              <a:buNone/>
            </a:pPr>
            <a:endParaRPr lang="en-US" sz="1400" smtClean="0">
              <a:solidFill>
                <a:schemeClr val="accent2"/>
              </a:solidFill>
              <a:latin typeface="Arial" charset="0"/>
              <a:cs typeface="Arial" charset="0"/>
            </a:endParaRPr>
          </a:p>
          <a:p>
            <a:pPr marL="463550" lvl="1" indent="-231775" eaLnBrk="1" hangingPunct="1">
              <a:spcBef>
                <a:spcPct val="0"/>
              </a:spcBef>
            </a:pPr>
            <a:r>
              <a:rPr lang="en-US" sz="1400" smtClean="0">
                <a:solidFill>
                  <a:schemeClr val="accent2"/>
                </a:solidFill>
                <a:latin typeface="Arial" charset="0"/>
                <a:cs typeface="Arial" charset="0"/>
              </a:rPr>
              <a:t>Wallpaper Calculator </a:t>
            </a:r>
          </a:p>
          <a:p>
            <a:pPr marL="463550" lvl="1" indent="-231775" eaLnBrk="1" hangingPunct="1">
              <a:spcBef>
                <a:spcPct val="0"/>
              </a:spcBef>
            </a:pPr>
            <a:r>
              <a:rPr lang="en-US" sz="1400" smtClean="0">
                <a:solidFill>
                  <a:schemeClr val="accent2"/>
                </a:solidFill>
                <a:latin typeface="Arial" charset="0"/>
                <a:cs typeface="Arial" charset="0"/>
              </a:rPr>
              <a:t>Paint Calculator</a:t>
            </a:r>
          </a:p>
          <a:p>
            <a:pPr marL="463550" lvl="1" indent="-231775" eaLnBrk="1" hangingPunct="1">
              <a:spcBef>
                <a:spcPct val="0"/>
              </a:spcBef>
            </a:pPr>
            <a:r>
              <a:rPr lang="en-US" sz="1400" smtClean="0">
                <a:solidFill>
                  <a:schemeClr val="accent2"/>
                </a:solidFill>
                <a:latin typeface="Arial" charset="0"/>
                <a:cs typeface="Arial" charset="0"/>
              </a:rPr>
              <a:t>Carpet Calculator </a:t>
            </a:r>
          </a:p>
          <a:p>
            <a:pPr marL="463550" lvl="1" indent="-231775" eaLnBrk="1" hangingPunct="1">
              <a:spcBef>
                <a:spcPct val="0"/>
              </a:spcBef>
            </a:pPr>
            <a:r>
              <a:rPr lang="en-US" sz="1400" smtClean="0">
                <a:solidFill>
                  <a:schemeClr val="accent2"/>
                </a:solidFill>
                <a:latin typeface="Arial" charset="0"/>
                <a:cs typeface="Arial" charset="0"/>
              </a:rPr>
              <a:t>How Much Should I Save for College?</a:t>
            </a:r>
          </a:p>
          <a:p>
            <a:pPr marL="463550" lvl="1" indent="-231775" eaLnBrk="1" hangingPunct="1">
              <a:spcBef>
                <a:spcPct val="0"/>
              </a:spcBef>
            </a:pPr>
            <a:r>
              <a:rPr lang="en-US" sz="1400" smtClean="0">
                <a:solidFill>
                  <a:schemeClr val="accent2"/>
                </a:solidFill>
                <a:latin typeface="Arial" charset="0"/>
                <a:cs typeface="Arial" charset="0"/>
              </a:rPr>
              <a:t>How Long Will it Take to Pay off My Credit Card?</a:t>
            </a:r>
          </a:p>
          <a:p>
            <a:pPr marL="463550" lvl="1" indent="-231775" eaLnBrk="1" hangingPunct="1">
              <a:spcBef>
                <a:spcPct val="0"/>
              </a:spcBef>
            </a:pPr>
            <a:r>
              <a:rPr lang="en-US" sz="1400" smtClean="0">
                <a:solidFill>
                  <a:schemeClr val="accent2"/>
                </a:solidFill>
                <a:latin typeface="Arial" charset="0"/>
                <a:cs typeface="Arial" charset="0"/>
              </a:rPr>
              <a:t>What is the Value of Reducing, Postponing or Foregoing Expenses?</a:t>
            </a:r>
          </a:p>
          <a:p>
            <a:pPr marL="463550" lvl="1" indent="-231775" eaLnBrk="1" hangingPunct="1">
              <a:spcBef>
                <a:spcPct val="0"/>
              </a:spcBef>
            </a:pPr>
            <a:r>
              <a:rPr lang="en-US" sz="1400" smtClean="0">
                <a:solidFill>
                  <a:schemeClr val="accent2"/>
                </a:solidFill>
                <a:latin typeface="Arial" charset="0"/>
                <a:cs typeface="Arial" charset="0"/>
              </a:rPr>
              <a:t>Should I Rent or Buy?</a:t>
            </a:r>
          </a:p>
          <a:p>
            <a:pPr marL="463550" lvl="1" indent="-231775" eaLnBrk="1" hangingPunct="1">
              <a:spcBef>
                <a:spcPct val="0"/>
              </a:spcBef>
            </a:pPr>
            <a:r>
              <a:rPr lang="en-US" sz="1400" smtClean="0">
                <a:solidFill>
                  <a:schemeClr val="accent2"/>
                </a:solidFill>
                <a:latin typeface="Arial" charset="0"/>
                <a:cs typeface="Arial" charset="0"/>
              </a:rPr>
              <a:t>Mortgage Calculator</a:t>
            </a:r>
          </a:p>
          <a:p>
            <a:pPr marL="0" indent="0" eaLnBrk="1" hangingPunct="1">
              <a:spcBef>
                <a:spcPct val="0"/>
              </a:spcBef>
              <a:buFont typeface="Arial" charset="0"/>
              <a:buNone/>
            </a:pPr>
            <a:endParaRPr lang="en-US" sz="1400" smtClean="0">
              <a:solidFill>
                <a:schemeClr val="accent2"/>
              </a:solidFill>
              <a:latin typeface="Arial" charset="0"/>
              <a:cs typeface="Arial" charset="0"/>
            </a:endParaRPr>
          </a:p>
          <a:p>
            <a:pPr marL="0" indent="0" eaLnBrk="1" hangingPunct="1">
              <a:spcBef>
                <a:spcPct val="0"/>
              </a:spcBef>
              <a:buFont typeface="Arial" charset="0"/>
              <a:buNone/>
            </a:pPr>
            <a:r>
              <a:rPr lang="en-US" sz="1400" smtClean="0">
                <a:solidFill>
                  <a:schemeClr val="accent2"/>
                </a:solidFill>
                <a:latin typeface="Arial" charset="0"/>
                <a:cs typeface="Arial" charset="0"/>
              </a:rPr>
              <a:t>Sponsorship of each tool includes logo attribution, exclusive ownership of all standard ad units, and the option for custom rails.</a:t>
            </a:r>
          </a:p>
        </p:txBody>
      </p:sp>
      <p:sp>
        <p:nvSpPr>
          <p:cNvPr id="13" name="Oval 12"/>
          <p:cNvSpPr/>
          <p:nvPr/>
        </p:nvSpPr>
        <p:spPr>
          <a:xfrm>
            <a:off x="5130800" y="1109663"/>
            <a:ext cx="1727200" cy="1727200"/>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21" name="Oval 20"/>
          <p:cNvSpPr/>
          <p:nvPr/>
        </p:nvSpPr>
        <p:spPr>
          <a:xfrm>
            <a:off x="6959600" y="1973263"/>
            <a:ext cx="1727200" cy="17272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23" name="Oval 22"/>
          <p:cNvSpPr/>
          <p:nvPr/>
        </p:nvSpPr>
        <p:spPr>
          <a:xfrm>
            <a:off x="6169025" y="4878388"/>
            <a:ext cx="1463675" cy="1463675"/>
          </a:xfrm>
          <a:prstGeom prst="ellipse">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pic>
        <p:nvPicPr>
          <p:cNvPr id="48134" name="Picture 7"/>
          <p:cNvPicPr>
            <a:picLocks noChangeAspect="1" noChangeArrowheads="1"/>
          </p:cNvPicPr>
          <p:nvPr/>
        </p:nvPicPr>
        <p:blipFill>
          <a:blip r:embed="rId3"/>
          <a:srcRect l="14145" t="10098" r="52242" b="43350"/>
          <a:stretch>
            <a:fillRect/>
          </a:stretch>
        </p:blipFill>
        <p:spPr bwMode="auto">
          <a:xfrm>
            <a:off x="4826000" y="2389188"/>
            <a:ext cx="2074863" cy="3736975"/>
          </a:xfrm>
          <a:prstGeom prst="rect">
            <a:avLst/>
          </a:prstGeom>
          <a:noFill/>
          <a:ln w="9525">
            <a:solidFill>
              <a:srgbClr val="B2B2B2"/>
            </a:solidFill>
            <a:miter lim="800000"/>
            <a:headEnd/>
            <a:tailEnd/>
          </a:ln>
        </p:spPr>
      </p:pic>
      <p:pic>
        <p:nvPicPr>
          <p:cNvPr id="48135" name="Picture 8"/>
          <p:cNvPicPr>
            <a:picLocks noChangeAspect="1" noChangeArrowheads="1"/>
          </p:cNvPicPr>
          <p:nvPr/>
        </p:nvPicPr>
        <p:blipFill>
          <a:blip r:embed="rId4"/>
          <a:srcRect r="51282" b="17226"/>
          <a:stretch>
            <a:fillRect/>
          </a:stretch>
        </p:blipFill>
        <p:spPr bwMode="auto">
          <a:xfrm>
            <a:off x="6640513" y="3021013"/>
            <a:ext cx="2046287" cy="2405062"/>
          </a:xfrm>
          <a:prstGeom prst="rect">
            <a:avLst/>
          </a:prstGeom>
          <a:noFill/>
          <a:ln w="9525">
            <a:solidFill>
              <a:srgbClr val="B2B2B2"/>
            </a:solidFill>
            <a:miter lim="800000"/>
            <a:headEnd/>
            <a:tailEnd/>
          </a:ln>
        </p:spPr>
      </p:pic>
      <p:pic>
        <p:nvPicPr>
          <p:cNvPr id="48136" name="Picture 9"/>
          <p:cNvPicPr>
            <a:picLocks noChangeAspect="1" noChangeArrowheads="1"/>
          </p:cNvPicPr>
          <p:nvPr/>
        </p:nvPicPr>
        <p:blipFill>
          <a:blip r:embed="rId5"/>
          <a:srcRect/>
          <a:stretch>
            <a:fillRect/>
          </a:stretch>
        </p:blipFill>
        <p:spPr bwMode="auto">
          <a:xfrm>
            <a:off x="6240463" y="274638"/>
            <a:ext cx="2633662" cy="2165350"/>
          </a:xfrm>
          <a:prstGeom prst="rect">
            <a:avLst/>
          </a:prstGeom>
          <a:noFill/>
          <a:ln w="9525">
            <a:solidFill>
              <a:srgbClr val="B2B2B2"/>
            </a:solid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7" name="Title 6"/>
          <p:cNvSpPr>
            <a:spLocks noGrp="1"/>
          </p:cNvSpPr>
          <p:nvPr>
            <p:ph type="title" idx="4294967295"/>
          </p:nvPr>
        </p:nvSpPr>
        <p:spPr>
          <a:xfrm>
            <a:off x="406400" y="11113"/>
            <a:ext cx="8229600" cy="1143000"/>
          </a:xfrm>
          <a:prstGeom prst="rect">
            <a:avLst/>
          </a:prstGeom>
        </p:spPr>
        <p:txBody>
          <a:bodyPr/>
          <a:lstStyle/>
          <a:p>
            <a:pPr eaLnBrk="1" hangingPunct="1"/>
            <a:r>
              <a:rPr lang="en-US" smtClean="0">
                <a:solidFill>
                  <a:schemeClr val="tx2"/>
                </a:solidFill>
                <a:latin typeface="Arial" charset="0"/>
                <a:cs typeface="Arial" charset="0"/>
              </a:rPr>
              <a:t>Weekend Overhaul</a:t>
            </a:r>
          </a:p>
        </p:txBody>
      </p:sp>
      <p:sp>
        <p:nvSpPr>
          <p:cNvPr id="40962" name="Text Box 4"/>
          <p:cNvSpPr txBox="1">
            <a:spLocks noChangeArrowheads="1"/>
          </p:cNvSpPr>
          <p:nvPr/>
        </p:nvSpPr>
        <p:spPr bwMode="auto">
          <a:xfrm>
            <a:off x="406400" y="890588"/>
            <a:ext cx="5164138" cy="5694362"/>
          </a:xfrm>
          <a:prstGeom prst="rect">
            <a:avLst/>
          </a:prstGeom>
          <a:noFill/>
          <a:ln w="9525">
            <a:noFill/>
            <a:miter lim="800000"/>
            <a:headEnd/>
            <a:tailEnd/>
          </a:ln>
        </p:spPr>
        <p:txBody>
          <a:bodyPr>
            <a:spAutoFit/>
          </a:bodyPr>
          <a:lstStyle/>
          <a:p>
            <a:pPr defTabSz="914400">
              <a:defRPr/>
            </a:pPr>
            <a:r>
              <a:rPr lang="en-US" sz="1300" b="1" dirty="0">
                <a:solidFill>
                  <a:srgbClr val="D00000"/>
                </a:solidFill>
                <a:latin typeface="Arial"/>
                <a:cs typeface="Arial"/>
              </a:rPr>
              <a:t>Overview</a:t>
            </a:r>
          </a:p>
          <a:p>
            <a:pPr defTabSz="914400">
              <a:defRPr/>
            </a:pPr>
            <a:r>
              <a:rPr lang="en-US" sz="1300" dirty="0" err="1">
                <a:solidFill>
                  <a:schemeClr val="accent2"/>
                </a:solidFill>
                <a:latin typeface="Arial"/>
                <a:cs typeface="Arial"/>
              </a:rPr>
              <a:t>iVillage’s</a:t>
            </a:r>
            <a:r>
              <a:rPr lang="en-US" sz="1300" dirty="0">
                <a:solidFill>
                  <a:schemeClr val="accent2"/>
                </a:solidFill>
                <a:latin typeface="Arial"/>
                <a:cs typeface="Arial"/>
              </a:rPr>
              <a:t> new video series, Weekend Overhaul, features Armando </a:t>
            </a:r>
            <a:r>
              <a:rPr lang="en-US" sz="1300" dirty="0" err="1">
                <a:solidFill>
                  <a:schemeClr val="accent2"/>
                </a:solidFill>
                <a:latin typeface="Arial"/>
                <a:cs typeface="Arial"/>
              </a:rPr>
              <a:t>Montelongo</a:t>
            </a:r>
            <a:r>
              <a:rPr lang="en-US" sz="1300" dirty="0">
                <a:solidFill>
                  <a:schemeClr val="accent2"/>
                </a:solidFill>
                <a:latin typeface="Arial"/>
                <a:cs typeface="Arial"/>
              </a:rPr>
              <a:t> and his wife Victoria taking family homes that need remodeling and radically transforming them in just one weekend!  Armando will also help the family fix their household finances and give them the tools they need to be financially prudent and secure. </a:t>
            </a:r>
          </a:p>
          <a:p>
            <a:pPr defTabSz="914400">
              <a:defRPr/>
            </a:pPr>
            <a:endParaRPr lang="en-US" sz="1300" dirty="0">
              <a:solidFill>
                <a:schemeClr val="accent2"/>
              </a:solidFill>
              <a:latin typeface="Arial"/>
              <a:cs typeface="Arial"/>
            </a:endParaRPr>
          </a:p>
          <a:p>
            <a:pPr defTabSz="914400">
              <a:defRPr/>
            </a:pPr>
            <a:r>
              <a:rPr lang="en-US" sz="1300" dirty="0">
                <a:solidFill>
                  <a:schemeClr val="accent2"/>
                </a:solidFill>
                <a:latin typeface="Arial"/>
                <a:cs typeface="Arial"/>
              </a:rPr>
              <a:t>Follow the family as they go through the ups and downs of renovations and ultimately to end up with a home that they are excited to debut among family and friends. </a:t>
            </a:r>
          </a:p>
          <a:p>
            <a:pPr defTabSz="914400">
              <a:defRPr/>
            </a:pPr>
            <a:endParaRPr lang="en-US" sz="1300" dirty="0">
              <a:solidFill>
                <a:schemeClr val="accent2"/>
              </a:solidFill>
              <a:latin typeface="Arial"/>
              <a:cs typeface="Arial"/>
            </a:endParaRPr>
          </a:p>
          <a:p>
            <a:pPr defTabSz="914400">
              <a:defRPr/>
            </a:pPr>
            <a:r>
              <a:rPr lang="en-US" sz="1300" dirty="0">
                <a:solidFill>
                  <a:schemeClr val="accent2"/>
                </a:solidFill>
                <a:latin typeface="Arial"/>
                <a:cs typeface="Arial"/>
              </a:rPr>
              <a:t>Each episode ends with Armando inviting iVillage women to submit photos of her home, along with her story on iVillage. Each month a new family is chosen to participate in a Weekend Overhaul. </a:t>
            </a:r>
          </a:p>
          <a:p>
            <a:pPr defTabSz="914400">
              <a:defRPr/>
            </a:pPr>
            <a:endParaRPr lang="en-US" sz="1300" dirty="0">
              <a:latin typeface="Arial"/>
              <a:cs typeface="Arial"/>
            </a:endParaRPr>
          </a:p>
          <a:p>
            <a:pPr defTabSz="914400">
              <a:defRPr/>
            </a:pPr>
            <a:r>
              <a:rPr lang="en-US" sz="1300" b="1" dirty="0">
                <a:solidFill>
                  <a:srgbClr val="D00000"/>
                </a:solidFill>
                <a:latin typeface="Arial"/>
                <a:cs typeface="Arial"/>
              </a:rPr>
              <a:t>Opportunity Details</a:t>
            </a:r>
          </a:p>
          <a:p>
            <a:pPr marL="91440" indent="-91440" defTabSz="914400">
              <a:buClr>
                <a:schemeClr val="tx2"/>
              </a:buClr>
              <a:buFont typeface="Arial"/>
              <a:buChar char="•"/>
              <a:defRPr/>
            </a:pPr>
            <a:r>
              <a:rPr lang="en-US" sz="1300" dirty="0">
                <a:solidFill>
                  <a:srgbClr val="555555"/>
                </a:solidFill>
                <a:latin typeface="Arial"/>
                <a:cs typeface="Arial"/>
              </a:rPr>
              <a:t>Content could cover topics including Home &amp;Garden</a:t>
            </a:r>
          </a:p>
          <a:p>
            <a:pPr marL="91440" indent="-91440" defTabSz="914400">
              <a:buClr>
                <a:schemeClr val="tx2"/>
              </a:buClr>
              <a:buFont typeface="Arial"/>
              <a:buChar char="•"/>
              <a:defRPr/>
            </a:pPr>
            <a:r>
              <a:rPr lang="en-US" sz="1300" dirty="0">
                <a:solidFill>
                  <a:srgbClr val="555555"/>
                </a:solidFill>
                <a:latin typeface="Arial"/>
                <a:cs typeface="Arial"/>
              </a:rPr>
              <a:t>Sponsorship of </a:t>
            </a:r>
            <a:r>
              <a:rPr lang="en-US" sz="1300" dirty="0" err="1">
                <a:solidFill>
                  <a:srgbClr val="555555"/>
                </a:solidFill>
                <a:latin typeface="Arial"/>
                <a:cs typeface="Arial"/>
              </a:rPr>
              <a:t>Webisodes</a:t>
            </a:r>
            <a:r>
              <a:rPr lang="en-US" sz="1300" dirty="0">
                <a:solidFill>
                  <a:srgbClr val="555555"/>
                </a:solidFill>
                <a:latin typeface="Arial"/>
                <a:cs typeface="Arial"/>
              </a:rPr>
              <a:t> and comprehensive </a:t>
            </a:r>
            <a:r>
              <a:rPr lang="en-US" sz="1300" dirty="0" err="1">
                <a:solidFill>
                  <a:srgbClr val="555555"/>
                </a:solidFill>
                <a:latin typeface="Arial"/>
                <a:cs typeface="Arial"/>
              </a:rPr>
              <a:t>Webisode</a:t>
            </a:r>
            <a:r>
              <a:rPr lang="en-US" sz="1300" dirty="0">
                <a:solidFill>
                  <a:srgbClr val="555555"/>
                </a:solidFill>
                <a:latin typeface="Arial"/>
                <a:cs typeface="Arial"/>
              </a:rPr>
              <a:t> series</a:t>
            </a:r>
          </a:p>
          <a:p>
            <a:pPr marL="91440" indent="-91440" defTabSz="914400">
              <a:buClr>
                <a:schemeClr val="tx2"/>
              </a:buClr>
              <a:buFont typeface="Arial"/>
              <a:buChar char="•"/>
              <a:defRPr/>
            </a:pPr>
            <a:r>
              <a:rPr lang="en-US" sz="1300" dirty="0">
                <a:solidFill>
                  <a:srgbClr val="555555"/>
                </a:solidFill>
                <a:latin typeface="Arial"/>
                <a:cs typeface="Arial"/>
              </a:rPr>
              <a:t>Complete brand integration within </a:t>
            </a:r>
            <a:r>
              <a:rPr lang="en-US" sz="1300" dirty="0" err="1">
                <a:solidFill>
                  <a:srgbClr val="555555"/>
                </a:solidFill>
                <a:latin typeface="Arial"/>
                <a:cs typeface="Arial"/>
              </a:rPr>
              <a:t>Webisode</a:t>
            </a:r>
            <a:r>
              <a:rPr lang="en-US" sz="1300" dirty="0">
                <a:solidFill>
                  <a:srgbClr val="555555"/>
                </a:solidFill>
                <a:latin typeface="Arial"/>
                <a:cs typeface="Arial"/>
              </a:rPr>
              <a:t> series</a:t>
            </a:r>
          </a:p>
          <a:p>
            <a:pPr defTabSz="914400">
              <a:defRPr/>
            </a:pPr>
            <a:endParaRPr lang="en-US" sz="1300" dirty="0">
              <a:latin typeface="Arial"/>
              <a:cs typeface="Arial"/>
            </a:endParaRPr>
          </a:p>
          <a:p>
            <a:pPr defTabSz="914400">
              <a:defRPr/>
            </a:pPr>
            <a:endParaRPr lang="en-US" sz="1300" dirty="0">
              <a:solidFill>
                <a:srgbClr val="8EB4E3"/>
              </a:solidFill>
              <a:latin typeface="Arial"/>
              <a:cs typeface="Arial"/>
            </a:endParaRPr>
          </a:p>
          <a:p>
            <a:pPr defTabSz="914400">
              <a:defRPr/>
            </a:pPr>
            <a:r>
              <a:rPr lang="en-US" sz="1300" b="1" dirty="0">
                <a:solidFill>
                  <a:srgbClr val="D00000"/>
                </a:solidFill>
                <a:latin typeface="Arial"/>
                <a:cs typeface="Arial"/>
              </a:rPr>
              <a:t>Marketer Benefits</a:t>
            </a:r>
          </a:p>
          <a:p>
            <a:pPr marL="91440" indent="-91440" defTabSz="914400">
              <a:buClr>
                <a:schemeClr val="tx2"/>
              </a:buClr>
              <a:buFont typeface="Arial" charset="0"/>
              <a:buChar char="•"/>
              <a:defRPr/>
            </a:pPr>
            <a:r>
              <a:rPr lang="en-US" sz="1300" dirty="0">
                <a:solidFill>
                  <a:srgbClr val="555555"/>
                </a:solidFill>
                <a:latin typeface="Arial"/>
                <a:cs typeface="Arial"/>
              </a:rPr>
              <a:t>Sponsorship of video content provides high engagement and interactivity with your brand</a:t>
            </a:r>
          </a:p>
          <a:p>
            <a:pPr marL="91440" indent="-91440" defTabSz="914400">
              <a:buClr>
                <a:schemeClr val="tx2"/>
              </a:buClr>
              <a:buFont typeface="Arial" charset="0"/>
              <a:buChar char="•"/>
              <a:defRPr/>
            </a:pPr>
            <a:r>
              <a:rPr lang="en-US" sz="1300" dirty="0">
                <a:solidFill>
                  <a:srgbClr val="555555"/>
                </a:solidFill>
                <a:latin typeface="Arial"/>
                <a:cs typeface="Arial"/>
              </a:rPr>
              <a:t>Associate your brand with a well-known home renovator (</a:t>
            </a:r>
            <a:r>
              <a:rPr lang="en-US" sz="1300" dirty="0" err="1">
                <a:solidFill>
                  <a:srgbClr val="555555"/>
                </a:solidFill>
                <a:latin typeface="Arial"/>
                <a:cs typeface="Arial"/>
              </a:rPr>
              <a:t>Montelongo</a:t>
            </a:r>
            <a:r>
              <a:rPr lang="en-US" sz="1300" dirty="0">
                <a:solidFill>
                  <a:srgbClr val="555555"/>
                </a:solidFill>
                <a:latin typeface="Arial"/>
                <a:cs typeface="Arial"/>
              </a:rPr>
              <a:t> is former star of </a:t>
            </a:r>
            <a:r>
              <a:rPr lang="en-US" sz="1300" dirty="0" err="1">
                <a:solidFill>
                  <a:srgbClr val="555555"/>
                </a:solidFill>
                <a:latin typeface="Arial"/>
                <a:cs typeface="Arial"/>
              </a:rPr>
              <a:t>A&amp;E’s</a:t>
            </a:r>
            <a:r>
              <a:rPr lang="en-US" sz="1300" dirty="0">
                <a:solidFill>
                  <a:srgbClr val="555555"/>
                </a:solidFill>
                <a:latin typeface="Arial"/>
                <a:cs typeface="Arial"/>
              </a:rPr>
              <a:t> </a:t>
            </a:r>
            <a:r>
              <a:rPr lang="en-US" sz="1300" i="1" dirty="0">
                <a:solidFill>
                  <a:srgbClr val="555555"/>
                </a:solidFill>
                <a:latin typeface="Arial"/>
                <a:cs typeface="Arial"/>
              </a:rPr>
              <a:t>Flip This House</a:t>
            </a:r>
            <a:r>
              <a:rPr lang="en-US" sz="1300" dirty="0">
                <a:solidFill>
                  <a:srgbClr val="555555"/>
                </a:solidFill>
                <a:latin typeface="Arial"/>
                <a:cs typeface="Arial"/>
              </a:rPr>
              <a:t>)</a:t>
            </a:r>
          </a:p>
          <a:p>
            <a:pPr marL="91440" indent="-91440" defTabSz="914400">
              <a:buClr>
                <a:schemeClr val="tx2"/>
              </a:buClr>
              <a:buFont typeface="Arial" charset="0"/>
              <a:buChar char="•"/>
              <a:defRPr/>
            </a:pPr>
            <a:r>
              <a:rPr lang="en-US" sz="1300" dirty="0">
                <a:solidFill>
                  <a:srgbClr val="555555"/>
                </a:solidFill>
                <a:latin typeface="Arial"/>
                <a:cs typeface="Arial"/>
              </a:rPr>
              <a:t>Become part of an iVillage member’s home and financial solution</a:t>
            </a:r>
          </a:p>
        </p:txBody>
      </p:sp>
      <p:pic>
        <p:nvPicPr>
          <p:cNvPr id="50179" name="Picture 4"/>
          <p:cNvPicPr>
            <a:picLocks noChangeAspect="1" noChangeArrowheads="1"/>
          </p:cNvPicPr>
          <p:nvPr/>
        </p:nvPicPr>
        <p:blipFill>
          <a:blip r:embed="rId2"/>
          <a:srcRect l="28802" t="36874" r="37825" b="22250"/>
          <a:stretch>
            <a:fillRect/>
          </a:stretch>
        </p:blipFill>
        <p:spPr bwMode="auto">
          <a:xfrm>
            <a:off x="5707063" y="3389313"/>
            <a:ext cx="3182937" cy="2438400"/>
          </a:xfrm>
          <a:prstGeom prst="rect">
            <a:avLst/>
          </a:prstGeom>
          <a:noFill/>
          <a:ln w="9525">
            <a:noFill/>
            <a:miter lim="800000"/>
            <a:headEnd/>
            <a:tailEnd/>
          </a:ln>
        </p:spPr>
      </p:pic>
      <p:grpSp>
        <p:nvGrpSpPr>
          <p:cNvPr id="50180" name="Group 10"/>
          <p:cNvGrpSpPr>
            <a:grpSpLocks/>
          </p:cNvGrpSpPr>
          <p:nvPr/>
        </p:nvGrpSpPr>
        <p:grpSpPr bwMode="auto">
          <a:xfrm>
            <a:off x="6203950" y="1076325"/>
            <a:ext cx="2081213" cy="2776538"/>
            <a:chOff x="3940" y="303"/>
            <a:chExt cx="1311" cy="1749"/>
          </a:xfrm>
        </p:grpSpPr>
        <p:sp>
          <p:nvSpPr>
            <p:cNvPr id="50181" name="Rectangle 8"/>
            <p:cNvSpPr>
              <a:spLocks noChangeArrowheads="1"/>
            </p:cNvSpPr>
            <p:nvPr/>
          </p:nvSpPr>
          <p:spPr bwMode="auto">
            <a:xfrm>
              <a:off x="3940" y="303"/>
              <a:ext cx="1311" cy="1749"/>
            </a:xfrm>
            <a:prstGeom prst="rect">
              <a:avLst/>
            </a:prstGeom>
            <a:solidFill>
              <a:schemeClr val="tx1">
                <a:alpha val="89018"/>
              </a:schemeClr>
            </a:solidFill>
            <a:ln w="9525">
              <a:noFill/>
              <a:miter lim="800000"/>
              <a:headEnd/>
              <a:tailEnd/>
            </a:ln>
          </p:spPr>
          <p:txBody>
            <a:bodyPr wrap="none" anchor="ctr"/>
            <a:lstStyle/>
            <a:p>
              <a:endParaRPr lang="en-US"/>
            </a:p>
          </p:txBody>
        </p:sp>
        <p:pic>
          <p:nvPicPr>
            <p:cNvPr id="50182" name="Picture 7" descr="armando-021"/>
            <p:cNvPicPr>
              <a:picLocks noChangeAspect="1" noChangeArrowheads="1"/>
            </p:cNvPicPr>
            <p:nvPr/>
          </p:nvPicPr>
          <p:blipFill>
            <a:blip r:embed="rId3"/>
            <a:srcRect/>
            <a:stretch>
              <a:fillRect/>
            </a:stretch>
          </p:blipFill>
          <p:spPr bwMode="auto">
            <a:xfrm>
              <a:off x="4066" y="367"/>
              <a:ext cx="1081" cy="1621"/>
            </a:xfrm>
            <a:prstGeom prst="rect">
              <a:avLst/>
            </a:prstGeom>
            <a:noFill/>
            <a:ln w="9525">
              <a:noFill/>
              <a:miter lim="800000"/>
              <a:headEnd/>
              <a:tailEnd/>
            </a:ln>
          </p:spPr>
        </p:pic>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3"/>
          <p:cNvSpPr>
            <a:spLocks noGrp="1"/>
          </p:cNvSpPr>
          <p:nvPr>
            <p:ph type="body" idx="4294967295"/>
          </p:nvPr>
        </p:nvSpPr>
        <p:spPr>
          <a:xfrm>
            <a:off x="581025" y="1366838"/>
            <a:ext cx="4092575" cy="4795837"/>
          </a:xfrm>
          <a:prstGeom prst="rect">
            <a:avLst/>
          </a:prstGeom>
        </p:spPr>
        <p:txBody>
          <a:bodyPr/>
          <a:lstStyle/>
          <a:p>
            <a:pPr marL="0" indent="0" defTabSz="914400">
              <a:spcBef>
                <a:spcPct val="0"/>
              </a:spcBef>
              <a:buFont typeface="Arial" charset="0"/>
              <a:buNone/>
            </a:pPr>
            <a:r>
              <a:rPr lang="en-US" sz="1400" b="1" smtClean="0">
                <a:solidFill>
                  <a:srgbClr val="D00000"/>
                </a:solidFill>
                <a:latin typeface="Arial" charset="0"/>
                <a:cs typeface="Arial" charset="0"/>
              </a:rPr>
              <a:t>Overview</a:t>
            </a:r>
          </a:p>
          <a:p>
            <a:pPr marL="0" indent="0" defTabSz="914400">
              <a:spcBef>
                <a:spcPct val="0"/>
              </a:spcBef>
              <a:buFont typeface="Arial" charset="0"/>
              <a:buNone/>
            </a:pPr>
            <a:r>
              <a:rPr lang="en-US" sz="1400" smtClean="0">
                <a:solidFill>
                  <a:schemeClr val="accent2"/>
                </a:solidFill>
                <a:latin typeface="Arial" charset="0"/>
                <a:cs typeface="Arial" charset="0"/>
              </a:rPr>
              <a:t>iVillage will have her redecorating like never before!  With the Design a Nursery tool, she can choose the style of room, then combine flooring, ceiling, walls, and cabinetry options until she’s constructed her dream nursery for baby. </a:t>
            </a:r>
          </a:p>
          <a:p>
            <a:pPr marL="0" indent="0" defTabSz="914400">
              <a:spcBef>
                <a:spcPct val="0"/>
              </a:spcBef>
            </a:pPr>
            <a:endParaRPr lang="en-US" sz="1400" smtClean="0">
              <a:solidFill>
                <a:schemeClr val="tx1"/>
              </a:solidFill>
              <a:latin typeface="Arial" charset="0"/>
              <a:cs typeface="Arial" charset="0"/>
            </a:endParaRPr>
          </a:p>
          <a:p>
            <a:pPr marL="0" indent="0" defTabSz="914400">
              <a:spcBef>
                <a:spcPct val="0"/>
              </a:spcBef>
              <a:buFont typeface="Arial" charset="0"/>
              <a:buNone/>
            </a:pPr>
            <a:r>
              <a:rPr lang="en-US" sz="1400" b="1" smtClean="0">
                <a:solidFill>
                  <a:srgbClr val="D00000"/>
                </a:solidFill>
                <a:latin typeface="Arial" charset="0"/>
                <a:cs typeface="Arial" charset="0"/>
              </a:rPr>
              <a:t>Marketer Benefits</a:t>
            </a:r>
            <a:endParaRPr lang="en-US" sz="1400" smtClean="0">
              <a:solidFill>
                <a:srgbClr val="D00000"/>
              </a:solidFill>
              <a:latin typeface="Arial" charset="0"/>
              <a:cs typeface="Arial" charset="0"/>
            </a:endParaRPr>
          </a:p>
          <a:p>
            <a:pPr marL="0" indent="0" defTabSz="914400">
              <a:spcBef>
                <a:spcPct val="0"/>
              </a:spcBef>
              <a:buClr>
                <a:schemeClr val="tx2"/>
              </a:buClr>
            </a:pPr>
            <a:r>
              <a:rPr lang="en-US" sz="1400" smtClean="0">
                <a:solidFill>
                  <a:srgbClr val="555555"/>
                </a:solidFill>
                <a:latin typeface="Arial" charset="0"/>
                <a:cs typeface="Arial" charset="0"/>
              </a:rPr>
              <a:t>Exclusive ownership offers premier contextual relevance and keeps your brand front and center</a:t>
            </a:r>
          </a:p>
          <a:p>
            <a:pPr marL="0" indent="0" defTabSz="914400">
              <a:spcBef>
                <a:spcPct val="0"/>
              </a:spcBef>
              <a:buClr>
                <a:schemeClr val="tx2"/>
              </a:buClr>
            </a:pPr>
            <a:r>
              <a:rPr lang="en-US" sz="1400" smtClean="0">
                <a:solidFill>
                  <a:srgbClr val="555555"/>
                </a:solidFill>
                <a:latin typeface="Arial" charset="0"/>
                <a:cs typeface="Arial" charset="0"/>
              </a:rPr>
              <a:t>Connect with an engaged audience while they are in the mindset of searching for new ideas for a nursery</a:t>
            </a:r>
          </a:p>
          <a:p>
            <a:pPr marL="0" indent="0" defTabSz="914400">
              <a:spcBef>
                <a:spcPct val="0"/>
              </a:spcBef>
            </a:pPr>
            <a:endParaRPr lang="en-US" sz="1400" smtClean="0">
              <a:solidFill>
                <a:schemeClr val="tx1"/>
              </a:solidFill>
              <a:latin typeface="Arial" charset="0"/>
              <a:cs typeface="Arial" charset="0"/>
            </a:endParaRPr>
          </a:p>
          <a:p>
            <a:pPr marL="0" indent="0" defTabSz="914400">
              <a:spcBef>
                <a:spcPct val="0"/>
              </a:spcBef>
              <a:buFont typeface="Arial" charset="0"/>
              <a:buNone/>
            </a:pPr>
            <a:r>
              <a:rPr lang="en-US" sz="1400" b="1" smtClean="0">
                <a:solidFill>
                  <a:srgbClr val="D00000"/>
                </a:solidFill>
                <a:latin typeface="Arial" charset="0"/>
                <a:cs typeface="Arial" charset="0"/>
              </a:rPr>
              <a:t>Opportunity Details</a:t>
            </a:r>
            <a:endParaRPr lang="en-US" sz="1400" smtClean="0">
              <a:solidFill>
                <a:srgbClr val="D00000"/>
              </a:solidFill>
              <a:latin typeface="Arial" charset="0"/>
              <a:cs typeface="Arial" charset="0"/>
            </a:endParaRPr>
          </a:p>
          <a:p>
            <a:pPr marL="0" indent="0" defTabSz="914400">
              <a:spcBef>
                <a:spcPct val="0"/>
              </a:spcBef>
              <a:buClr>
                <a:schemeClr val="tx2"/>
              </a:buClr>
            </a:pPr>
            <a:r>
              <a:rPr lang="en-US" sz="1400" smtClean="0">
                <a:solidFill>
                  <a:srgbClr val="555555"/>
                </a:solidFill>
                <a:latin typeface="Arial" charset="0"/>
                <a:cs typeface="Arial" charset="0"/>
              </a:rPr>
              <a:t>Exclusive ownership of all ad units (728x90, 300x250, 160x600 based on page layout) and sponsorship attribution</a:t>
            </a:r>
          </a:p>
          <a:p>
            <a:pPr marL="0" indent="0" defTabSz="914400">
              <a:spcBef>
                <a:spcPct val="0"/>
              </a:spcBef>
              <a:buClr>
                <a:schemeClr val="tx2"/>
              </a:buClr>
            </a:pPr>
            <a:r>
              <a:rPr lang="en-US" sz="1400" smtClean="0">
                <a:solidFill>
                  <a:srgbClr val="555555"/>
                </a:solidFill>
                <a:latin typeface="Arial" charset="0"/>
                <a:cs typeface="Arial" charset="0"/>
              </a:rPr>
              <a:t>Flight: Two (2) consecutive months</a:t>
            </a:r>
          </a:p>
          <a:p>
            <a:pPr marL="0" indent="0" defTabSz="914400">
              <a:spcBef>
                <a:spcPct val="0"/>
              </a:spcBef>
              <a:buClr>
                <a:schemeClr val="tx2"/>
              </a:buClr>
            </a:pPr>
            <a:r>
              <a:rPr lang="en-US" sz="1400" smtClean="0">
                <a:solidFill>
                  <a:srgbClr val="555555"/>
                </a:solidFill>
                <a:latin typeface="Arial" charset="0"/>
                <a:cs typeface="Arial" charset="0"/>
              </a:rPr>
              <a:t>Potential to partner with the Baby Namer tool to allow expecting mothers to see how their name of choice appears in a design concept</a:t>
            </a:r>
          </a:p>
        </p:txBody>
      </p:sp>
      <p:sp>
        <p:nvSpPr>
          <p:cNvPr id="51202" name="Rectangle 4"/>
          <p:cNvSpPr>
            <a:spLocks noChangeArrowheads="1"/>
          </p:cNvSpPr>
          <p:nvPr/>
        </p:nvSpPr>
        <p:spPr bwMode="auto">
          <a:xfrm>
            <a:off x="593725" y="566738"/>
            <a:ext cx="8037513" cy="998537"/>
          </a:xfrm>
          <a:prstGeom prst="rect">
            <a:avLst/>
          </a:prstGeom>
          <a:noFill/>
          <a:ln w="9525">
            <a:noFill/>
            <a:miter lim="800000"/>
            <a:headEnd/>
            <a:tailEnd/>
          </a:ln>
        </p:spPr>
        <p:txBody>
          <a:bodyPr lIns="0" tIns="0" rIns="0" bIns="0"/>
          <a:lstStyle/>
          <a:p>
            <a:pPr eaLnBrk="0" hangingPunct="0"/>
            <a:r>
              <a:rPr lang="en-US" sz="3200">
                <a:solidFill>
                  <a:schemeClr val="tx2"/>
                </a:solidFill>
              </a:rPr>
              <a:t>Design a Nursery Tool</a:t>
            </a:r>
          </a:p>
        </p:txBody>
      </p:sp>
      <p:pic>
        <p:nvPicPr>
          <p:cNvPr id="51203" name="Picture 14" descr="Design a Room"/>
          <p:cNvPicPr>
            <a:picLocks noChangeAspect="1" noChangeArrowheads="1"/>
          </p:cNvPicPr>
          <p:nvPr/>
        </p:nvPicPr>
        <p:blipFill>
          <a:blip r:embed="rId3"/>
          <a:srcRect t="8421" r="22353" b="25093"/>
          <a:stretch>
            <a:fillRect/>
          </a:stretch>
        </p:blipFill>
        <p:spPr bwMode="auto">
          <a:xfrm>
            <a:off x="4673600" y="1514475"/>
            <a:ext cx="4154488" cy="26701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 name="Picture 8" descr="iStock_000003197972Medium.png"/>
          <p:cNvPicPr>
            <a:picLocks noChangeAspect="1"/>
          </p:cNvPicPr>
          <p:nvPr/>
        </p:nvPicPr>
        <p:blipFill>
          <a:blip r:embed="rId3"/>
          <a:stretch>
            <a:fillRect/>
          </a:stretch>
        </p:blipFill>
        <p:spPr>
          <a:xfrm>
            <a:off x="3100720" y="3120390"/>
            <a:ext cx="2506316" cy="3737610"/>
          </a:xfrm>
          <a:prstGeom prst="rect">
            <a:avLst/>
          </a:prstGeom>
        </p:spPr>
      </p:pic>
      <p:sp>
        <p:nvSpPr>
          <p:cNvPr id="53249" name="Rectangle 2"/>
          <p:cNvSpPr>
            <a:spLocks/>
          </p:cNvSpPr>
          <p:nvPr/>
        </p:nvSpPr>
        <p:spPr bwMode="auto">
          <a:xfrm>
            <a:off x="177800" y="703263"/>
            <a:ext cx="7899400" cy="5621337"/>
          </a:xfrm>
          <a:prstGeom prst="rect">
            <a:avLst/>
          </a:prstGeom>
          <a:noFill/>
          <a:ln w="12700">
            <a:noFill/>
            <a:miter lim="800000"/>
            <a:headEnd/>
            <a:tailEnd/>
          </a:ln>
        </p:spPr>
        <p:txBody>
          <a:bodyPr lIns="0" tIns="0" rIns="40639" bIns="0"/>
          <a:lstStyle/>
          <a:p>
            <a:pPr marL="39688"/>
            <a:endParaRPr lang="en-US" sz="1400"/>
          </a:p>
        </p:txBody>
      </p:sp>
      <p:sp>
        <p:nvSpPr>
          <p:cNvPr id="53250" name="Rectangle 10"/>
          <p:cNvSpPr>
            <a:spLocks noGrp="1" noChangeArrowheads="1"/>
          </p:cNvSpPr>
          <p:nvPr>
            <p:ph type="title"/>
          </p:nvPr>
        </p:nvSpPr>
        <p:spPr>
          <a:xfrm>
            <a:off x="477838" y="366713"/>
            <a:ext cx="8229600" cy="792162"/>
          </a:xfrm>
        </p:spPr>
        <p:txBody>
          <a:bodyPr/>
          <a:lstStyle/>
          <a:p>
            <a:pPr eaLnBrk="1" hangingPunct="1"/>
            <a:r>
              <a:rPr lang="en-US" smtClean="0">
                <a:solidFill>
                  <a:srgbClr val="D00000"/>
                </a:solidFill>
                <a:latin typeface="Arial" charset="0"/>
                <a:cs typeface="Arial" charset="0"/>
                <a:sym typeface="Georgia Bold Italic"/>
              </a:rPr>
              <a:t>Home &amp; Garden Launch Partnerships</a:t>
            </a:r>
          </a:p>
        </p:txBody>
      </p:sp>
      <p:sp>
        <p:nvSpPr>
          <p:cNvPr id="53251" name="Rectangle 11"/>
          <p:cNvSpPr>
            <a:spLocks noGrp="1" noChangeArrowheads="1"/>
          </p:cNvSpPr>
          <p:nvPr>
            <p:ph type="body" sz="half" idx="1"/>
          </p:nvPr>
        </p:nvSpPr>
        <p:spPr>
          <a:xfrm>
            <a:off x="533400" y="2247900"/>
            <a:ext cx="3784600" cy="2590800"/>
          </a:xfrm>
        </p:spPr>
        <p:txBody>
          <a:bodyPr/>
          <a:lstStyle/>
          <a:p>
            <a:pPr marL="90488" indent="-90488" eaLnBrk="1" hangingPunct="1">
              <a:lnSpc>
                <a:spcPct val="95000"/>
              </a:lnSpc>
              <a:spcBef>
                <a:spcPct val="35000"/>
              </a:spcBef>
              <a:buClr>
                <a:schemeClr val="tx2"/>
              </a:buClr>
            </a:pPr>
            <a:r>
              <a:rPr lang="en-US" sz="1400" dirty="0" smtClean="0">
                <a:solidFill>
                  <a:srgbClr val="555555"/>
                </a:solidFill>
                <a:latin typeface="Arial" charset="0"/>
                <a:cs typeface="Arial" charset="0"/>
                <a:sym typeface="Arial" charset="0"/>
              </a:rPr>
              <a:t>Official sponsor of the H&amp;G Launch </a:t>
            </a:r>
          </a:p>
          <a:p>
            <a:pPr marL="90488" indent="-90488" eaLnBrk="1" hangingPunct="1">
              <a:lnSpc>
                <a:spcPct val="95000"/>
              </a:lnSpc>
              <a:spcBef>
                <a:spcPct val="35000"/>
              </a:spcBef>
              <a:buClr>
                <a:schemeClr val="tx2"/>
              </a:buClr>
            </a:pPr>
            <a:r>
              <a:rPr lang="en-US" sz="1400" dirty="0" smtClean="0">
                <a:solidFill>
                  <a:srgbClr val="555555"/>
                </a:solidFill>
                <a:latin typeface="Arial" charset="0"/>
                <a:cs typeface="Arial" charset="0"/>
                <a:sym typeface="Arial" charset="0"/>
              </a:rPr>
              <a:t>Video series featuring home design author, and Today Show expert Susanna Salk</a:t>
            </a:r>
          </a:p>
          <a:p>
            <a:pPr marL="90488" indent="-90488" eaLnBrk="1" hangingPunct="1">
              <a:lnSpc>
                <a:spcPct val="95000"/>
              </a:lnSpc>
              <a:spcBef>
                <a:spcPct val="35000"/>
              </a:spcBef>
              <a:buClr>
                <a:schemeClr val="tx2"/>
              </a:buClr>
            </a:pPr>
            <a:r>
              <a:rPr lang="en-US" sz="1400" dirty="0" smtClean="0">
                <a:solidFill>
                  <a:srgbClr val="555555"/>
                </a:solidFill>
                <a:latin typeface="Arial" charset="0"/>
                <a:cs typeface="Arial" charset="0"/>
                <a:sym typeface="Arial" charset="0"/>
              </a:rPr>
              <a:t>Six families will have one room </a:t>
            </a:r>
            <a:br>
              <a:rPr lang="en-US" sz="1400" dirty="0" smtClean="0">
                <a:solidFill>
                  <a:srgbClr val="555555"/>
                </a:solidFill>
                <a:latin typeface="Arial" charset="0"/>
                <a:cs typeface="Arial" charset="0"/>
                <a:sym typeface="Arial" charset="0"/>
              </a:rPr>
            </a:br>
            <a:r>
              <a:rPr lang="en-US" sz="1400" dirty="0" smtClean="0">
                <a:solidFill>
                  <a:srgbClr val="555555"/>
                </a:solidFill>
                <a:latin typeface="Arial" charset="0"/>
                <a:cs typeface="Arial" charset="0"/>
                <a:sym typeface="Arial" charset="0"/>
              </a:rPr>
              <a:t>in their home redesigned in one </a:t>
            </a:r>
            <a:br>
              <a:rPr lang="en-US" sz="1400" dirty="0" smtClean="0">
                <a:solidFill>
                  <a:srgbClr val="555555"/>
                </a:solidFill>
                <a:latin typeface="Arial" charset="0"/>
                <a:cs typeface="Arial" charset="0"/>
                <a:sym typeface="Arial" charset="0"/>
              </a:rPr>
            </a:br>
            <a:r>
              <a:rPr lang="en-US" sz="1400" dirty="0" smtClean="0">
                <a:solidFill>
                  <a:srgbClr val="555555"/>
                </a:solidFill>
                <a:latin typeface="Arial" charset="0"/>
                <a:cs typeface="Arial" charset="0"/>
                <a:sym typeface="Arial" charset="0"/>
              </a:rPr>
              <a:t>day for under $1,000 </a:t>
            </a:r>
          </a:p>
          <a:p>
            <a:pPr marL="90488" indent="-90488" eaLnBrk="1" hangingPunct="1">
              <a:lnSpc>
                <a:spcPct val="95000"/>
              </a:lnSpc>
              <a:spcBef>
                <a:spcPct val="35000"/>
              </a:spcBef>
              <a:buClr>
                <a:schemeClr val="tx2"/>
              </a:buClr>
            </a:pPr>
            <a:r>
              <a:rPr lang="en-US" sz="1400" dirty="0" smtClean="0">
                <a:solidFill>
                  <a:srgbClr val="555555"/>
                </a:solidFill>
                <a:latin typeface="Arial" charset="0"/>
                <a:cs typeface="Arial" charset="0"/>
                <a:sym typeface="Arial" charset="0"/>
              </a:rPr>
              <a:t>Contest extension asks </a:t>
            </a:r>
            <a:br>
              <a:rPr lang="en-US" sz="1400" dirty="0" smtClean="0">
                <a:solidFill>
                  <a:srgbClr val="555555"/>
                </a:solidFill>
                <a:latin typeface="Arial" charset="0"/>
                <a:cs typeface="Arial" charset="0"/>
                <a:sym typeface="Arial" charset="0"/>
              </a:rPr>
            </a:br>
            <a:r>
              <a:rPr lang="en-US" sz="1400" dirty="0" smtClean="0">
                <a:solidFill>
                  <a:srgbClr val="555555"/>
                </a:solidFill>
                <a:latin typeface="Arial" charset="0"/>
                <a:cs typeface="Arial" charset="0"/>
                <a:sym typeface="Arial" charset="0"/>
              </a:rPr>
              <a:t>consumers and community </a:t>
            </a:r>
            <a:br>
              <a:rPr lang="en-US" sz="1400" dirty="0" smtClean="0">
                <a:solidFill>
                  <a:srgbClr val="555555"/>
                </a:solidFill>
                <a:latin typeface="Arial" charset="0"/>
                <a:cs typeface="Arial" charset="0"/>
                <a:sym typeface="Arial" charset="0"/>
              </a:rPr>
            </a:br>
            <a:r>
              <a:rPr lang="en-US" sz="1400" dirty="0" smtClean="0">
                <a:solidFill>
                  <a:srgbClr val="555555"/>
                </a:solidFill>
                <a:latin typeface="Arial" charset="0"/>
                <a:cs typeface="Arial" charset="0"/>
                <a:sym typeface="Arial" charset="0"/>
              </a:rPr>
              <a:t>members what they would</a:t>
            </a:r>
            <a:br>
              <a:rPr lang="en-US" sz="1400" dirty="0" smtClean="0">
                <a:solidFill>
                  <a:srgbClr val="555555"/>
                </a:solidFill>
                <a:latin typeface="Arial" charset="0"/>
                <a:cs typeface="Arial" charset="0"/>
                <a:sym typeface="Arial" charset="0"/>
              </a:rPr>
            </a:br>
            <a:r>
              <a:rPr lang="en-US" sz="1400" dirty="0" smtClean="0">
                <a:solidFill>
                  <a:srgbClr val="555555"/>
                </a:solidFill>
                <a:latin typeface="Arial" charset="0"/>
                <a:cs typeface="Arial" charset="0"/>
                <a:sym typeface="Arial" charset="0"/>
              </a:rPr>
              <a:t> do with $2,500.  The winner </a:t>
            </a:r>
            <a:br>
              <a:rPr lang="en-US" sz="1400" dirty="0" smtClean="0">
                <a:solidFill>
                  <a:srgbClr val="555555"/>
                </a:solidFill>
                <a:latin typeface="Arial" charset="0"/>
                <a:cs typeface="Arial" charset="0"/>
                <a:sym typeface="Arial" charset="0"/>
              </a:rPr>
            </a:br>
            <a:r>
              <a:rPr lang="en-US" sz="1400" dirty="0" smtClean="0">
                <a:solidFill>
                  <a:srgbClr val="555555"/>
                </a:solidFill>
                <a:latin typeface="Arial" charset="0"/>
                <a:cs typeface="Arial" charset="0"/>
                <a:sym typeface="Arial" charset="0"/>
              </a:rPr>
              <a:t>will win a consultation with </a:t>
            </a:r>
            <a:br>
              <a:rPr lang="en-US" sz="1400" dirty="0" smtClean="0">
                <a:solidFill>
                  <a:srgbClr val="555555"/>
                </a:solidFill>
                <a:latin typeface="Arial" charset="0"/>
                <a:cs typeface="Arial" charset="0"/>
                <a:sym typeface="Arial" charset="0"/>
              </a:rPr>
            </a:br>
            <a:r>
              <a:rPr lang="en-US" sz="1400" dirty="0" smtClean="0">
                <a:solidFill>
                  <a:srgbClr val="555555"/>
                </a:solidFill>
                <a:latin typeface="Arial" charset="0"/>
                <a:cs typeface="Arial" charset="0"/>
                <a:sym typeface="Arial" charset="0"/>
              </a:rPr>
              <a:t>Susannah Salk and $2,500 </a:t>
            </a:r>
            <a:br>
              <a:rPr lang="en-US" sz="1400" dirty="0" smtClean="0">
                <a:solidFill>
                  <a:srgbClr val="555555"/>
                </a:solidFill>
                <a:latin typeface="Arial" charset="0"/>
                <a:cs typeface="Arial" charset="0"/>
                <a:sym typeface="Arial" charset="0"/>
              </a:rPr>
            </a:br>
            <a:r>
              <a:rPr lang="en-US" sz="1400" dirty="0" smtClean="0">
                <a:solidFill>
                  <a:srgbClr val="555555"/>
                </a:solidFill>
                <a:latin typeface="Arial" charset="0"/>
                <a:cs typeface="Arial" charset="0"/>
                <a:sym typeface="Arial" charset="0"/>
              </a:rPr>
              <a:t>towards their home makeover! </a:t>
            </a:r>
          </a:p>
          <a:p>
            <a:pPr marL="90488" indent="-90488" eaLnBrk="1" hangingPunct="1">
              <a:lnSpc>
                <a:spcPct val="95000"/>
              </a:lnSpc>
              <a:spcBef>
                <a:spcPct val="35000"/>
              </a:spcBef>
              <a:buClr>
                <a:schemeClr val="tx2"/>
              </a:buClr>
            </a:pPr>
            <a:endParaRPr lang="en-US" sz="1400" dirty="0" smtClean="0">
              <a:solidFill>
                <a:srgbClr val="555555"/>
              </a:solidFill>
              <a:latin typeface="Arial" charset="0"/>
              <a:cs typeface="Arial" charset="0"/>
              <a:sym typeface="Arial" charset="0"/>
            </a:endParaRPr>
          </a:p>
        </p:txBody>
      </p:sp>
      <p:sp>
        <p:nvSpPr>
          <p:cNvPr id="53252" name="Rectangle 12"/>
          <p:cNvSpPr>
            <a:spLocks noGrp="1" noChangeArrowheads="1"/>
          </p:cNvSpPr>
          <p:nvPr>
            <p:ph type="body" sz="half" idx="2"/>
          </p:nvPr>
        </p:nvSpPr>
        <p:spPr>
          <a:xfrm>
            <a:off x="4724400" y="2247900"/>
            <a:ext cx="4038600" cy="2590800"/>
          </a:xfrm>
        </p:spPr>
        <p:txBody>
          <a:bodyPr/>
          <a:lstStyle/>
          <a:p>
            <a:pPr marL="90488" indent="-90488" eaLnBrk="1" hangingPunct="1">
              <a:lnSpc>
                <a:spcPct val="95000"/>
              </a:lnSpc>
              <a:spcBef>
                <a:spcPct val="35000"/>
              </a:spcBef>
              <a:buClr>
                <a:schemeClr val="tx2"/>
              </a:buClr>
            </a:pPr>
            <a:r>
              <a:rPr lang="en-US" sz="1400" dirty="0" smtClean="0">
                <a:solidFill>
                  <a:schemeClr val="accent2"/>
                </a:solidFill>
                <a:latin typeface="Arial" charset="0"/>
                <a:cs typeface="Arial" charset="0"/>
                <a:sym typeface="Arial" charset="0"/>
              </a:rPr>
              <a:t>Sponsorship of the Family Finance section </a:t>
            </a:r>
          </a:p>
          <a:p>
            <a:pPr marL="90488" indent="-90488" eaLnBrk="1" hangingPunct="1">
              <a:lnSpc>
                <a:spcPct val="95000"/>
              </a:lnSpc>
              <a:spcBef>
                <a:spcPct val="35000"/>
              </a:spcBef>
              <a:buClr>
                <a:schemeClr val="tx2"/>
              </a:buClr>
            </a:pPr>
            <a:r>
              <a:rPr lang="en-US" sz="1400" dirty="0" smtClean="0">
                <a:solidFill>
                  <a:schemeClr val="accent2"/>
                </a:solidFill>
                <a:latin typeface="Arial" charset="0"/>
                <a:cs typeface="Arial" charset="0"/>
                <a:sym typeface="Arial" charset="0"/>
              </a:rPr>
              <a:t>Original Content creation surrounding the concept of “The Talk”</a:t>
            </a:r>
          </a:p>
          <a:p>
            <a:pPr marL="90488" indent="-90488" eaLnBrk="1" hangingPunct="1">
              <a:lnSpc>
                <a:spcPct val="95000"/>
              </a:lnSpc>
              <a:spcBef>
                <a:spcPct val="35000"/>
              </a:spcBef>
              <a:buClr>
                <a:schemeClr val="tx2"/>
              </a:buClr>
            </a:pPr>
            <a:r>
              <a:rPr lang="en-US" sz="1400" dirty="0" smtClean="0">
                <a:solidFill>
                  <a:schemeClr val="accent2"/>
                </a:solidFill>
                <a:latin typeface="Arial" charset="0"/>
                <a:cs typeface="Arial" charset="0"/>
                <a:sym typeface="Arial" charset="0"/>
              </a:rPr>
              <a:t>Working with American Express PR and  </a:t>
            </a:r>
            <a:br>
              <a:rPr lang="en-US" sz="1400" dirty="0" smtClean="0">
                <a:solidFill>
                  <a:schemeClr val="accent2"/>
                </a:solidFill>
                <a:latin typeface="Arial" charset="0"/>
                <a:cs typeface="Arial" charset="0"/>
                <a:sym typeface="Arial" charset="0"/>
              </a:rPr>
            </a:br>
            <a:r>
              <a:rPr lang="en-US" sz="1400" dirty="0" smtClean="0">
                <a:solidFill>
                  <a:schemeClr val="accent2"/>
                </a:solidFill>
                <a:latin typeface="Arial" charset="0"/>
                <a:cs typeface="Arial" charset="0"/>
                <a:sym typeface="Arial" charset="0"/>
              </a:rPr>
              <a:t>         Marketing teams to develop cross </a:t>
            </a:r>
            <a:br>
              <a:rPr lang="en-US" sz="1400" dirty="0" smtClean="0">
                <a:solidFill>
                  <a:schemeClr val="accent2"/>
                </a:solidFill>
                <a:latin typeface="Arial" charset="0"/>
                <a:cs typeface="Arial" charset="0"/>
                <a:sym typeface="Arial" charset="0"/>
              </a:rPr>
            </a:br>
            <a:r>
              <a:rPr lang="en-US" sz="1400" dirty="0" smtClean="0">
                <a:solidFill>
                  <a:schemeClr val="accent2"/>
                </a:solidFill>
                <a:latin typeface="Arial" charset="0"/>
                <a:cs typeface="Arial" charset="0"/>
                <a:sym typeface="Arial" charset="0"/>
              </a:rPr>
              <a:t>              promotion via AMEX platforms</a:t>
            </a:r>
            <a:endParaRPr lang="en-US" sz="1400" dirty="0" smtClean="0">
              <a:solidFill>
                <a:schemeClr val="accent2"/>
              </a:solidFill>
              <a:latin typeface="Arial" charset="0"/>
              <a:cs typeface="Arial" charset="0"/>
            </a:endParaRPr>
          </a:p>
        </p:txBody>
      </p:sp>
      <p:sp>
        <p:nvSpPr>
          <p:cNvPr id="53253" name="Rectangle 13"/>
          <p:cNvSpPr>
            <a:spLocks noChangeArrowheads="1"/>
          </p:cNvSpPr>
          <p:nvPr/>
        </p:nvSpPr>
        <p:spPr bwMode="auto">
          <a:xfrm>
            <a:off x="533400" y="1382713"/>
            <a:ext cx="3729038" cy="825500"/>
          </a:xfrm>
          <a:prstGeom prst="rect">
            <a:avLst/>
          </a:prstGeom>
          <a:noFill/>
          <a:ln w="9525">
            <a:noFill/>
            <a:miter lim="800000"/>
            <a:headEnd/>
            <a:tailEnd/>
          </a:ln>
        </p:spPr>
        <p:txBody>
          <a:bodyPr>
            <a:spAutoFit/>
          </a:bodyPr>
          <a:lstStyle/>
          <a:p>
            <a:r>
              <a:rPr lang="en-US" sz="1600" b="1">
                <a:solidFill>
                  <a:schemeClr val="tx2"/>
                </a:solidFill>
              </a:rPr>
              <a:t>SHERWIN WILLIAMS</a:t>
            </a:r>
            <a:br>
              <a:rPr lang="en-US" sz="1600" b="1">
                <a:solidFill>
                  <a:schemeClr val="tx2"/>
                </a:solidFill>
              </a:rPr>
            </a:br>
            <a:r>
              <a:rPr lang="en-US" sz="1600">
                <a:solidFill>
                  <a:schemeClr val="tx2"/>
                </a:solidFill>
              </a:rPr>
              <a:t>Real Woman’s Guide to One Day Home Makeovers</a:t>
            </a:r>
          </a:p>
        </p:txBody>
      </p:sp>
      <p:sp>
        <p:nvSpPr>
          <p:cNvPr id="53254" name="Rectangle 14"/>
          <p:cNvSpPr>
            <a:spLocks noChangeArrowheads="1"/>
          </p:cNvSpPr>
          <p:nvPr/>
        </p:nvSpPr>
        <p:spPr bwMode="auto">
          <a:xfrm>
            <a:off x="4724400" y="1382713"/>
            <a:ext cx="2897188" cy="581025"/>
          </a:xfrm>
          <a:prstGeom prst="rect">
            <a:avLst/>
          </a:prstGeom>
          <a:noFill/>
          <a:ln w="9525">
            <a:noFill/>
            <a:miter lim="800000"/>
            <a:headEnd/>
            <a:tailEnd/>
          </a:ln>
        </p:spPr>
        <p:txBody>
          <a:bodyPr wrap="none">
            <a:spAutoFit/>
          </a:bodyPr>
          <a:lstStyle/>
          <a:p>
            <a:r>
              <a:rPr lang="en-US" sz="1600" b="1">
                <a:solidFill>
                  <a:srgbClr val="D00000"/>
                </a:solidFill>
              </a:rPr>
              <a:t>AMERICAN EXPRESS PASS</a:t>
            </a:r>
            <a:br>
              <a:rPr lang="en-US" sz="1600" b="1">
                <a:solidFill>
                  <a:srgbClr val="D00000"/>
                </a:solidFill>
              </a:rPr>
            </a:br>
            <a:r>
              <a:rPr lang="en-US" sz="1600">
                <a:solidFill>
                  <a:srgbClr val="D00000"/>
                </a:solidFill>
              </a:rPr>
              <a:t>The Talk</a:t>
            </a:r>
            <a:endParaRPr lang="en-US" sz="1600" b="1">
              <a:solidFill>
                <a:srgbClr val="D00000"/>
              </a:solidFill>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1" name="Rectangle 2"/>
          <p:cNvSpPr>
            <a:spLocks noGrp="1"/>
          </p:cNvSpPr>
          <p:nvPr>
            <p:ph type="title" idx="4294967295"/>
          </p:nvPr>
        </p:nvSpPr>
        <p:spPr>
          <a:xfrm>
            <a:off x="782638" y="2600325"/>
            <a:ext cx="8229600" cy="1143000"/>
          </a:xfrm>
          <a:prstGeom prst="rect">
            <a:avLst/>
          </a:prstGeom>
        </p:spPr>
        <p:txBody>
          <a:bodyPr/>
          <a:lstStyle/>
          <a:p>
            <a:pPr>
              <a:defRPr/>
            </a:pPr>
            <a:r>
              <a:rPr lang="en-US" cap="all" dirty="0" smtClean="0">
                <a:solidFill>
                  <a:schemeClr val="tx2"/>
                </a:solidFill>
                <a:latin typeface="Arial" charset="0"/>
                <a:cs typeface="Arial" charset="0"/>
              </a:rPr>
              <a:t>extras</a:t>
            </a: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 name="Oval 18"/>
          <p:cNvSpPr>
            <a:spLocks noChangeAspect="1"/>
          </p:cNvSpPr>
          <p:nvPr/>
        </p:nvSpPr>
        <p:spPr bwMode="auto">
          <a:xfrm>
            <a:off x="467380" y="2711450"/>
            <a:ext cx="2238029" cy="2240634"/>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56333" name="TextBox 19"/>
          <p:cNvSpPr txBox="1">
            <a:spLocks noChangeArrowheads="1"/>
          </p:cNvSpPr>
          <p:nvPr/>
        </p:nvSpPr>
        <p:spPr bwMode="auto">
          <a:xfrm>
            <a:off x="796806" y="3228645"/>
            <a:ext cx="1550153" cy="330860"/>
          </a:xfrm>
          <a:prstGeom prst="rect">
            <a:avLst/>
          </a:prstGeom>
          <a:noFill/>
          <a:ln w="9525">
            <a:noFill/>
            <a:miter lim="800000"/>
            <a:headEnd/>
            <a:tailEnd/>
          </a:ln>
        </p:spPr>
        <p:txBody>
          <a:bodyPr wrap="square">
            <a:spAutoFit/>
          </a:bodyPr>
          <a:lstStyle/>
          <a:p>
            <a:pPr>
              <a:lnSpc>
                <a:spcPts val="1800"/>
              </a:lnSpc>
            </a:pPr>
            <a:r>
              <a:rPr lang="en-US" dirty="0" smtClean="0">
                <a:solidFill>
                  <a:srgbClr val="FFFFFF"/>
                </a:solidFill>
              </a:rPr>
              <a:t>Our Experts</a:t>
            </a:r>
            <a:endParaRPr lang="en-US" dirty="0">
              <a:solidFill>
                <a:srgbClr val="FFFFFF"/>
              </a:solidFill>
            </a:endParaRPr>
          </a:p>
        </p:txBody>
      </p:sp>
      <p:sp>
        <p:nvSpPr>
          <p:cNvPr id="56335" name="TextBox 19"/>
          <p:cNvSpPr txBox="1">
            <a:spLocks noChangeArrowheads="1"/>
          </p:cNvSpPr>
          <p:nvPr/>
        </p:nvSpPr>
        <p:spPr bwMode="auto">
          <a:xfrm>
            <a:off x="6459905" y="2961615"/>
            <a:ext cx="1376182" cy="330860"/>
          </a:xfrm>
          <a:prstGeom prst="rect">
            <a:avLst/>
          </a:prstGeom>
          <a:noFill/>
          <a:ln w="9525">
            <a:noFill/>
            <a:miter lim="800000"/>
            <a:headEnd/>
            <a:tailEnd/>
          </a:ln>
        </p:spPr>
        <p:txBody>
          <a:bodyPr>
            <a:spAutoFit/>
          </a:bodyPr>
          <a:lstStyle/>
          <a:p>
            <a:pPr algn="ctr">
              <a:lnSpc>
                <a:spcPts val="1800"/>
              </a:lnSpc>
            </a:pPr>
            <a:r>
              <a:rPr lang="en-US" dirty="0" smtClean="0">
                <a:solidFill>
                  <a:schemeClr val="tx2"/>
                </a:solidFill>
              </a:rPr>
              <a:t>Our Editors</a:t>
            </a:r>
            <a:endParaRPr lang="en-US" dirty="0">
              <a:solidFill>
                <a:schemeClr val="tx2"/>
              </a:solidFill>
            </a:endParaRPr>
          </a:p>
        </p:txBody>
      </p:sp>
      <p:sp>
        <p:nvSpPr>
          <p:cNvPr id="56322" name="TextBox 3"/>
          <p:cNvSpPr txBox="1">
            <a:spLocks noChangeArrowheads="1"/>
          </p:cNvSpPr>
          <p:nvPr/>
        </p:nvSpPr>
        <p:spPr bwMode="auto">
          <a:xfrm>
            <a:off x="458788" y="1644650"/>
            <a:ext cx="8226425" cy="584200"/>
          </a:xfrm>
          <a:prstGeom prst="rect">
            <a:avLst/>
          </a:prstGeom>
          <a:noFill/>
          <a:ln w="9525">
            <a:noFill/>
            <a:miter lim="800000"/>
            <a:headEnd/>
            <a:tailEnd/>
          </a:ln>
        </p:spPr>
        <p:txBody>
          <a:bodyPr>
            <a:spAutoFit/>
          </a:bodyPr>
          <a:lstStyle/>
          <a:p>
            <a:pPr algn="ctr"/>
            <a:r>
              <a:rPr lang="en-US" sz="1600">
                <a:solidFill>
                  <a:schemeClr val="accent2"/>
                </a:solidFill>
              </a:rPr>
              <a:t>Channels within the H&amp;G channel focus on essential information she needs now </a:t>
            </a:r>
          </a:p>
          <a:p>
            <a:pPr marL="0" lvl="1" algn="ctr"/>
            <a:r>
              <a:rPr lang="en-US" sz="1600">
                <a:solidFill>
                  <a:schemeClr val="tx2"/>
                </a:solidFill>
              </a:rPr>
              <a:t>Decorating</a:t>
            </a:r>
            <a:r>
              <a:rPr lang="en-US" sz="1600">
                <a:solidFill>
                  <a:srgbClr val="555555"/>
                </a:solidFill>
              </a:rPr>
              <a:t> | </a:t>
            </a:r>
            <a:r>
              <a:rPr lang="en-US" sz="1600">
                <a:solidFill>
                  <a:schemeClr val="tx2"/>
                </a:solidFill>
              </a:rPr>
              <a:t>Homemaking</a:t>
            </a:r>
            <a:r>
              <a:rPr lang="en-US" sz="1600">
                <a:solidFill>
                  <a:srgbClr val="555555"/>
                </a:solidFill>
              </a:rPr>
              <a:t> | </a:t>
            </a:r>
            <a:r>
              <a:rPr lang="en-US" sz="1600">
                <a:solidFill>
                  <a:schemeClr val="tx2"/>
                </a:solidFill>
              </a:rPr>
              <a:t>Gardening</a:t>
            </a:r>
            <a:r>
              <a:rPr lang="en-US" sz="1600">
                <a:solidFill>
                  <a:srgbClr val="555555"/>
                </a:solidFill>
              </a:rPr>
              <a:t> | </a:t>
            </a:r>
            <a:r>
              <a:rPr lang="en-US" sz="1600">
                <a:solidFill>
                  <a:schemeClr val="tx2"/>
                </a:solidFill>
              </a:rPr>
              <a:t>Family</a:t>
            </a:r>
            <a:r>
              <a:rPr lang="en-US" sz="1600">
                <a:solidFill>
                  <a:srgbClr val="555555"/>
                </a:solidFill>
              </a:rPr>
              <a:t> </a:t>
            </a:r>
            <a:r>
              <a:rPr lang="en-US" sz="1600">
                <a:solidFill>
                  <a:schemeClr val="tx2"/>
                </a:solidFill>
              </a:rPr>
              <a:t>Finance</a:t>
            </a:r>
            <a:r>
              <a:rPr lang="en-US" sz="1600">
                <a:solidFill>
                  <a:srgbClr val="555555"/>
                </a:solidFill>
              </a:rPr>
              <a:t> | </a:t>
            </a:r>
            <a:r>
              <a:rPr lang="en-US" sz="1600">
                <a:solidFill>
                  <a:schemeClr val="tx2"/>
                </a:solidFill>
              </a:rPr>
              <a:t>Green Living</a:t>
            </a:r>
          </a:p>
        </p:txBody>
      </p:sp>
      <p:sp>
        <p:nvSpPr>
          <p:cNvPr id="2" name="Title 1"/>
          <p:cNvSpPr>
            <a:spLocks noGrp="1"/>
          </p:cNvSpPr>
          <p:nvPr>
            <p:ph type="title" idx="4294967295"/>
          </p:nvPr>
        </p:nvSpPr>
        <p:spPr>
          <a:xfrm>
            <a:off x="457200" y="274638"/>
            <a:ext cx="8229600" cy="1400175"/>
          </a:xfrm>
          <a:prstGeom prst="rect">
            <a:avLst/>
          </a:prstGeom>
        </p:spPr>
        <p:txBody>
          <a:bodyPr rtlCol="0" anchor="t">
            <a:normAutofit fontScale="90000"/>
          </a:bodyPr>
          <a:lstStyle/>
          <a:p>
            <a:pPr eaLnBrk="1" fontAlgn="auto" hangingPunct="1">
              <a:spcAft>
                <a:spcPts val="0"/>
              </a:spcAft>
              <a:defRPr/>
            </a:pPr>
            <a:r>
              <a:rPr lang="en-US" dirty="0" smtClean="0">
                <a:solidFill>
                  <a:schemeClr val="tx2"/>
                </a:solidFill>
              </a:rPr>
              <a:t>Powerhouse editorial ignites the conversation</a:t>
            </a:r>
            <a:br>
              <a:rPr lang="en-US" dirty="0" smtClean="0">
                <a:solidFill>
                  <a:schemeClr val="tx2"/>
                </a:solidFill>
              </a:rPr>
            </a:br>
            <a:r>
              <a:rPr lang="en-US" sz="2222" dirty="0" smtClean="0">
                <a:solidFill>
                  <a:schemeClr val="accent2"/>
                </a:solidFill>
              </a:rPr>
              <a:t>iVillage Home and Garden demystifies home décor and features a “you can do it” tone – DIY for women that is always guiding, not dictating</a:t>
            </a:r>
            <a:endParaRPr lang="en-US" sz="2222" dirty="0">
              <a:solidFill>
                <a:schemeClr val="tx2"/>
              </a:solidFill>
            </a:endParaRPr>
          </a:p>
        </p:txBody>
      </p:sp>
      <p:pic>
        <p:nvPicPr>
          <p:cNvPr id="56325" name="Picture 6" descr="Salk.png"/>
          <p:cNvPicPr>
            <a:picLocks noChangeAspect="1"/>
          </p:cNvPicPr>
          <p:nvPr/>
        </p:nvPicPr>
        <p:blipFill>
          <a:blip r:embed="rId3"/>
          <a:srcRect b="12566"/>
          <a:stretch>
            <a:fillRect/>
          </a:stretch>
        </p:blipFill>
        <p:spPr bwMode="auto">
          <a:xfrm>
            <a:off x="1802765" y="2959454"/>
            <a:ext cx="2736850" cy="2814638"/>
          </a:xfrm>
          <a:prstGeom prst="rect">
            <a:avLst/>
          </a:prstGeom>
          <a:noFill/>
          <a:ln w="9525">
            <a:noFill/>
            <a:miter lim="800000"/>
            <a:headEnd/>
            <a:tailEnd/>
          </a:ln>
        </p:spPr>
      </p:pic>
      <p:sp>
        <p:nvSpPr>
          <p:cNvPr id="56326" name="Content Placeholder 2"/>
          <p:cNvSpPr txBox="1">
            <a:spLocks/>
          </p:cNvSpPr>
          <p:nvPr/>
        </p:nvSpPr>
        <p:spPr bwMode="auto">
          <a:xfrm>
            <a:off x="6515287" y="3419474"/>
            <a:ext cx="2254954" cy="619125"/>
          </a:xfrm>
          <a:prstGeom prst="rect">
            <a:avLst/>
          </a:prstGeom>
          <a:noFill/>
          <a:ln w="9525">
            <a:noFill/>
            <a:miter lim="800000"/>
            <a:headEnd/>
            <a:tailEnd/>
          </a:ln>
        </p:spPr>
        <p:txBody>
          <a:bodyPr/>
          <a:lstStyle/>
          <a:p>
            <a:pPr marL="0" lvl="1">
              <a:lnSpc>
                <a:spcPts val="1325"/>
              </a:lnSpc>
              <a:spcBef>
                <a:spcPct val="20000"/>
              </a:spcBef>
              <a:buFont typeface="Arial" charset="0"/>
              <a:buNone/>
            </a:pPr>
            <a:r>
              <a:rPr lang="en-US" sz="1300" dirty="0">
                <a:solidFill>
                  <a:schemeClr val="accent1"/>
                </a:solidFill>
              </a:rPr>
              <a:t>Kelly </a:t>
            </a:r>
            <a:r>
              <a:rPr lang="en-US" sz="1300" dirty="0" smtClean="0">
                <a:solidFill>
                  <a:schemeClr val="accent1"/>
                </a:solidFill>
              </a:rPr>
              <a:t>Alfieri, </a:t>
            </a:r>
            <a:r>
              <a:rPr lang="en-US" sz="1300" dirty="0" smtClean="0">
                <a:solidFill>
                  <a:schemeClr val="accent2"/>
                </a:solidFill>
              </a:rPr>
              <a:t/>
            </a:r>
            <a:br>
              <a:rPr lang="en-US" sz="1300" dirty="0" smtClean="0">
                <a:solidFill>
                  <a:schemeClr val="accent2"/>
                </a:solidFill>
              </a:rPr>
            </a:br>
            <a:r>
              <a:rPr lang="en-US" sz="1100" i="1" dirty="0" smtClean="0">
                <a:solidFill>
                  <a:schemeClr val="accent2"/>
                </a:solidFill>
              </a:rPr>
              <a:t>Cookiemag</a:t>
            </a:r>
            <a:r>
              <a:rPr lang="en-US" sz="1100" i="1" dirty="0">
                <a:solidFill>
                  <a:schemeClr val="accent2"/>
                </a:solidFill>
              </a:rPr>
              <a:t>.</a:t>
            </a:r>
            <a:r>
              <a:rPr lang="en-US" sz="1100" i="1" dirty="0" smtClean="0">
                <a:solidFill>
                  <a:schemeClr val="accent2"/>
                </a:solidFill>
              </a:rPr>
              <a:t>com</a:t>
            </a:r>
          </a:p>
          <a:p>
            <a:pPr marL="0" lvl="1">
              <a:lnSpc>
                <a:spcPts val="1325"/>
              </a:lnSpc>
              <a:spcBef>
                <a:spcPct val="20000"/>
              </a:spcBef>
              <a:buFont typeface="Arial" charset="0"/>
              <a:buNone/>
            </a:pPr>
            <a:endParaRPr lang="en-US" sz="1300" i="1" dirty="0" smtClean="0">
              <a:solidFill>
                <a:schemeClr val="accent2"/>
              </a:solidFill>
            </a:endParaRPr>
          </a:p>
          <a:p>
            <a:pPr marL="0" lvl="1">
              <a:lnSpc>
                <a:spcPts val="1325"/>
              </a:lnSpc>
            </a:pPr>
            <a:r>
              <a:rPr lang="en-US" sz="1300" dirty="0" smtClean="0">
                <a:solidFill>
                  <a:srgbClr val="1FA6DE"/>
                </a:solidFill>
              </a:rPr>
              <a:t>Mary Kate Frank</a:t>
            </a:r>
          </a:p>
          <a:p>
            <a:pPr marL="0" lvl="1">
              <a:lnSpc>
                <a:spcPts val="1325"/>
              </a:lnSpc>
            </a:pPr>
            <a:r>
              <a:rPr lang="en-US" sz="1100" i="1" dirty="0" smtClean="0">
                <a:solidFill>
                  <a:schemeClr val="accent2"/>
                </a:solidFill>
              </a:rPr>
              <a:t>Country Living and CountryLiving.com</a:t>
            </a:r>
          </a:p>
          <a:p>
            <a:pPr marL="0" lvl="1">
              <a:lnSpc>
                <a:spcPts val="1325"/>
              </a:lnSpc>
            </a:pPr>
            <a:endParaRPr lang="en-US" sz="1300" i="1" dirty="0" smtClean="0">
              <a:solidFill>
                <a:schemeClr val="accent2"/>
              </a:solidFill>
            </a:endParaRPr>
          </a:p>
          <a:p>
            <a:pPr marL="0" lvl="1">
              <a:lnSpc>
                <a:spcPts val="1325"/>
              </a:lnSpc>
            </a:pPr>
            <a:r>
              <a:rPr lang="en-US" sz="1300" dirty="0" smtClean="0">
                <a:solidFill>
                  <a:srgbClr val="1FA6DE"/>
                </a:solidFill>
              </a:rPr>
              <a:t>Angela Matusik</a:t>
            </a:r>
          </a:p>
          <a:p>
            <a:pPr marL="0" lvl="1">
              <a:lnSpc>
                <a:spcPts val="1325"/>
              </a:lnSpc>
            </a:pPr>
            <a:r>
              <a:rPr lang="en-US" sz="1100" i="1" dirty="0" smtClean="0">
                <a:solidFill>
                  <a:schemeClr val="accent2"/>
                </a:solidFill>
              </a:rPr>
              <a:t>In Style, Budget Living and Shelterrific</a:t>
            </a:r>
          </a:p>
          <a:p>
            <a:pPr marL="0" lvl="1">
              <a:lnSpc>
                <a:spcPts val="1325"/>
              </a:lnSpc>
            </a:pPr>
            <a:endParaRPr lang="en-US" sz="1300" i="1" dirty="0" smtClean="0">
              <a:solidFill>
                <a:schemeClr val="accent2"/>
              </a:solidFill>
            </a:endParaRPr>
          </a:p>
          <a:p>
            <a:pPr marL="0" lvl="1">
              <a:lnSpc>
                <a:spcPts val="1325"/>
              </a:lnSpc>
              <a:spcBef>
                <a:spcPct val="20000"/>
              </a:spcBef>
              <a:buFont typeface="Arial" charset="0"/>
              <a:buNone/>
            </a:pPr>
            <a:endParaRPr lang="en-US" sz="1300" i="1" dirty="0">
              <a:solidFill>
                <a:schemeClr val="accent2"/>
              </a:solidFill>
            </a:endParaRPr>
          </a:p>
        </p:txBody>
      </p:sp>
      <p:sp>
        <p:nvSpPr>
          <p:cNvPr id="56327" name="Content Placeholder 2"/>
          <p:cNvSpPr txBox="1">
            <a:spLocks/>
          </p:cNvSpPr>
          <p:nvPr/>
        </p:nvSpPr>
        <p:spPr bwMode="auto">
          <a:xfrm>
            <a:off x="6262688" y="5572125"/>
            <a:ext cx="1498600" cy="619125"/>
          </a:xfrm>
          <a:prstGeom prst="rect">
            <a:avLst/>
          </a:prstGeom>
          <a:noFill/>
          <a:ln w="9525">
            <a:noFill/>
            <a:miter lim="800000"/>
            <a:headEnd/>
            <a:tailEnd/>
          </a:ln>
        </p:spPr>
        <p:txBody>
          <a:bodyPr/>
          <a:lstStyle/>
          <a:p>
            <a:pPr marL="0" lvl="1" algn="ctr">
              <a:lnSpc>
                <a:spcPts val="1325"/>
              </a:lnSpc>
            </a:pPr>
            <a:endParaRPr lang="en-US" sz="1100" i="1" dirty="0">
              <a:solidFill>
                <a:schemeClr val="accent2"/>
              </a:solidFill>
            </a:endParaRPr>
          </a:p>
        </p:txBody>
      </p:sp>
      <p:sp>
        <p:nvSpPr>
          <p:cNvPr id="56328" name="Content Placeholder 2"/>
          <p:cNvSpPr txBox="1">
            <a:spLocks/>
          </p:cNvSpPr>
          <p:nvPr/>
        </p:nvSpPr>
        <p:spPr bwMode="auto">
          <a:xfrm>
            <a:off x="7497763" y="5572125"/>
            <a:ext cx="1778000" cy="619125"/>
          </a:xfrm>
          <a:prstGeom prst="rect">
            <a:avLst/>
          </a:prstGeom>
          <a:noFill/>
          <a:ln w="9525">
            <a:noFill/>
            <a:miter lim="800000"/>
            <a:headEnd/>
            <a:tailEnd/>
          </a:ln>
        </p:spPr>
        <p:txBody>
          <a:bodyPr/>
          <a:lstStyle/>
          <a:p>
            <a:pPr marL="0" lvl="1" algn="ctr">
              <a:lnSpc>
                <a:spcPts val="1325"/>
              </a:lnSpc>
            </a:pPr>
            <a:endParaRPr lang="en-US" sz="1100" i="1" dirty="0">
              <a:solidFill>
                <a:schemeClr val="accent2"/>
              </a:solidFill>
            </a:endParaRPr>
          </a:p>
        </p:txBody>
      </p:sp>
      <p:sp>
        <p:nvSpPr>
          <p:cNvPr id="56329" name="Content Placeholder 2"/>
          <p:cNvSpPr txBox="1">
            <a:spLocks/>
          </p:cNvSpPr>
          <p:nvPr/>
        </p:nvSpPr>
        <p:spPr bwMode="auto">
          <a:xfrm>
            <a:off x="3263900" y="5791554"/>
            <a:ext cx="1174750" cy="422275"/>
          </a:xfrm>
          <a:prstGeom prst="rect">
            <a:avLst/>
          </a:prstGeom>
          <a:noFill/>
          <a:ln w="9525">
            <a:noFill/>
            <a:miter lim="800000"/>
            <a:headEnd/>
            <a:tailEnd/>
          </a:ln>
        </p:spPr>
        <p:txBody>
          <a:bodyPr/>
          <a:lstStyle/>
          <a:p>
            <a:pPr marL="0" lvl="1"/>
            <a:endParaRPr lang="en-US" sz="1100" dirty="0">
              <a:solidFill>
                <a:schemeClr val="accent2"/>
              </a:solidFill>
            </a:endParaRPr>
          </a:p>
        </p:txBody>
      </p:sp>
      <p:sp>
        <p:nvSpPr>
          <p:cNvPr id="56330" name="Content Placeholder 2"/>
          <p:cNvSpPr txBox="1">
            <a:spLocks/>
          </p:cNvSpPr>
          <p:nvPr/>
        </p:nvSpPr>
        <p:spPr bwMode="auto">
          <a:xfrm>
            <a:off x="839470" y="3575253"/>
            <a:ext cx="3263900" cy="619125"/>
          </a:xfrm>
          <a:prstGeom prst="rect">
            <a:avLst/>
          </a:prstGeom>
          <a:noFill/>
          <a:ln w="9525">
            <a:noFill/>
            <a:miter lim="800000"/>
            <a:headEnd/>
            <a:tailEnd/>
          </a:ln>
        </p:spPr>
        <p:txBody>
          <a:bodyPr/>
          <a:lstStyle/>
          <a:p>
            <a:pPr marL="0" lvl="1"/>
            <a:r>
              <a:rPr lang="en-US" sz="1300" dirty="0">
                <a:solidFill>
                  <a:schemeClr val="bg1"/>
                </a:solidFill>
              </a:rPr>
              <a:t>Eddie Ross            </a:t>
            </a:r>
            <a:r>
              <a:rPr lang="en-US" sz="1300" dirty="0" smtClean="0">
                <a:solidFill>
                  <a:schemeClr val="bg1"/>
                </a:solidFill>
              </a:rPr>
              <a:t> </a:t>
            </a:r>
          </a:p>
          <a:p>
            <a:pPr marL="0" lvl="1"/>
            <a:r>
              <a:rPr lang="en-US" sz="1300" dirty="0" smtClean="0">
                <a:solidFill>
                  <a:schemeClr val="bg1"/>
                </a:solidFill>
              </a:rPr>
              <a:t>Courtney </a:t>
            </a:r>
            <a:r>
              <a:rPr lang="en-US" sz="1300" dirty="0" err="1" smtClean="0">
                <a:solidFill>
                  <a:schemeClr val="bg1"/>
                </a:solidFill>
              </a:rPr>
              <a:t>Novogratz</a:t>
            </a:r>
            <a:endParaRPr lang="en-US" sz="1300" dirty="0" smtClean="0">
              <a:solidFill>
                <a:schemeClr val="bg1"/>
              </a:solidFill>
            </a:endParaRPr>
          </a:p>
          <a:p>
            <a:pPr marL="0" lvl="1"/>
            <a:r>
              <a:rPr lang="en-US" sz="1300" dirty="0" smtClean="0">
                <a:solidFill>
                  <a:schemeClr val="bg1"/>
                </a:solidFill>
              </a:rPr>
              <a:t>Susanna Salk</a:t>
            </a:r>
          </a:p>
          <a:p>
            <a:pPr marL="0" lvl="1"/>
            <a:endParaRPr lang="en-US" sz="1300" dirty="0">
              <a:solidFill>
                <a:schemeClr val="bg1"/>
              </a:solidFill>
            </a:endParaRPr>
          </a:p>
        </p:txBody>
      </p:sp>
      <p:pic>
        <p:nvPicPr>
          <p:cNvPr id="56324" name="Picture 12" descr="MATUSIK"/>
          <p:cNvPicPr>
            <a:picLocks noChangeAspect="1" noChangeArrowheads="1"/>
          </p:cNvPicPr>
          <p:nvPr/>
        </p:nvPicPr>
        <p:blipFill>
          <a:blip r:embed="rId4"/>
          <a:srcRect r="-4506" b="42807"/>
          <a:stretch>
            <a:fillRect/>
          </a:stretch>
        </p:blipFill>
        <p:spPr bwMode="auto">
          <a:xfrm>
            <a:off x="3872230" y="2959454"/>
            <a:ext cx="2770555" cy="2814638"/>
          </a:xfrm>
          <a:prstGeom prst="rect">
            <a:avLst/>
          </a:prstGeom>
          <a:noFill/>
          <a:ln w="9525">
            <a:noFill/>
            <a:miter lim="800000"/>
            <a:headEnd/>
            <a:tailEnd/>
          </a:ln>
        </p:spPr>
      </p:pic>
      <p:cxnSp>
        <p:nvCxnSpPr>
          <p:cNvPr id="22" name="Straight Connector 21"/>
          <p:cNvCxnSpPr/>
          <p:nvPr/>
        </p:nvCxnSpPr>
        <p:spPr>
          <a:xfrm>
            <a:off x="0" y="5772504"/>
            <a:ext cx="9144000" cy="1588"/>
          </a:xfrm>
          <a:prstGeom prst="line">
            <a:avLst/>
          </a:prstGeom>
          <a:ln w="60325" cap="flat" cmpd="sng" algn="ctr">
            <a:solidFill>
              <a:schemeClr val="tx2"/>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515287" y="3355023"/>
            <a:ext cx="2254954" cy="1588"/>
          </a:xfrm>
          <a:prstGeom prst="line">
            <a:avLst/>
          </a:prstGeom>
          <a:ln w="3175" cap="flat" cmpd="sng" algn="ctr">
            <a:solidFill>
              <a:srgbClr val="A6A6A6"/>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6515287" y="3901440"/>
            <a:ext cx="2254954" cy="1588"/>
          </a:xfrm>
          <a:prstGeom prst="line">
            <a:avLst/>
          </a:prstGeom>
          <a:ln w="3175" cap="flat" cmpd="sng" algn="ctr">
            <a:solidFill>
              <a:srgbClr val="A6A6A6"/>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6515287" y="4592320"/>
            <a:ext cx="2254954" cy="1588"/>
          </a:xfrm>
          <a:prstGeom prst="line">
            <a:avLst/>
          </a:prstGeom>
          <a:ln w="3175" cap="flat" cmpd="sng" algn="ctr">
            <a:solidFill>
              <a:srgbClr val="A6A6A6"/>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49153" name="Group 73"/>
          <p:cNvGrpSpPr>
            <a:grpSpLocks/>
          </p:cNvGrpSpPr>
          <p:nvPr/>
        </p:nvGrpSpPr>
        <p:grpSpPr bwMode="auto">
          <a:xfrm>
            <a:off x="533400" y="1389063"/>
            <a:ext cx="4614863" cy="4803775"/>
            <a:chOff x="533400" y="1388532"/>
            <a:chExt cx="4614333" cy="4804309"/>
          </a:xfrm>
          <a:solidFill>
            <a:schemeClr val="bg1">
              <a:lumMod val="85000"/>
              <a:alpha val="25000"/>
            </a:schemeClr>
          </a:solidFill>
        </p:grpSpPr>
        <p:sp>
          <p:nvSpPr>
            <p:cNvPr id="49195" name="Rectangle 50"/>
            <p:cNvSpPr>
              <a:spLocks noChangeArrowheads="1"/>
            </p:cNvSpPr>
            <p:nvPr/>
          </p:nvSpPr>
          <p:spPr bwMode="auto">
            <a:xfrm>
              <a:off x="533400" y="1388532"/>
              <a:ext cx="4614333" cy="516467"/>
            </a:xfrm>
            <a:prstGeom prst="rect">
              <a:avLst/>
            </a:prstGeom>
            <a:grpFill/>
            <a:ln w="9525" algn="ctr">
              <a:noFill/>
              <a:round/>
              <a:headEnd/>
              <a:tailEnd/>
            </a:ln>
          </p:spPr>
          <p:txBody>
            <a:bodyPr/>
            <a:lstStyle/>
            <a:p>
              <a:pPr defTabSz="914400">
                <a:defRPr/>
              </a:pPr>
              <a:endParaRPr lang="en-US" sz="1200">
                <a:solidFill>
                  <a:srgbClr val="000000"/>
                </a:solidFill>
                <a:sym typeface="Arial" charset="0"/>
              </a:endParaRPr>
            </a:p>
          </p:txBody>
        </p:sp>
        <p:sp>
          <p:nvSpPr>
            <p:cNvPr id="49196" name="Rectangle 51"/>
            <p:cNvSpPr>
              <a:spLocks noChangeArrowheads="1"/>
            </p:cNvSpPr>
            <p:nvPr/>
          </p:nvSpPr>
          <p:spPr bwMode="auto">
            <a:xfrm>
              <a:off x="533400" y="1924512"/>
              <a:ext cx="4614333" cy="516467"/>
            </a:xfrm>
            <a:prstGeom prst="rect">
              <a:avLst/>
            </a:prstGeom>
            <a:grpFill/>
            <a:ln w="9525" algn="ctr">
              <a:noFill/>
              <a:round/>
              <a:headEnd/>
              <a:tailEnd/>
            </a:ln>
          </p:spPr>
          <p:txBody>
            <a:bodyPr/>
            <a:lstStyle/>
            <a:p>
              <a:pPr defTabSz="914400">
                <a:defRPr/>
              </a:pPr>
              <a:endParaRPr lang="en-US" sz="1200">
                <a:solidFill>
                  <a:srgbClr val="000000"/>
                </a:solidFill>
                <a:sym typeface="Arial" charset="0"/>
              </a:endParaRPr>
            </a:p>
          </p:txBody>
        </p:sp>
        <p:sp>
          <p:nvSpPr>
            <p:cNvPr id="49197" name="Rectangle 52"/>
            <p:cNvSpPr>
              <a:spLocks noChangeArrowheads="1"/>
            </p:cNvSpPr>
            <p:nvPr/>
          </p:nvSpPr>
          <p:spPr bwMode="auto">
            <a:xfrm>
              <a:off x="533400" y="2460492"/>
              <a:ext cx="4614333" cy="516467"/>
            </a:xfrm>
            <a:prstGeom prst="rect">
              <a:avLst/>
            </a:prstGeom>
            <a:grpFill/>
            <a:ln w="9525" algn="ctr">
              <a:noFill/>
              <a:round/>
              <a:headEnd/>
              <a:tailEnd/>
            </a:ln>
          </p:spPr>
          <p:txBody>
            <a:bodyPr/>
            <a:lstStyle/>
            <a:p>
              <a:pPr defTabSz="914400">
                <a:defRPr/>
              </a:pPr>
              <a:endParaRPr lang="en-US" sz="1200">
                <a:solidFill>
                  <a:srgbClr val="000000"/>
                </a:solidFill>
                <a:sym typeface="Arial" charset="0"/>
              </a:endParaRPr>
            </a:p>
          </p:txBody>
        </p:sp>
        <p:sp>
          <p:nvSpPr>
            <p:cNvPr id="49198" name="Rectangle 53"/>
            <p:cNvSpPr>
              <a:spLocks noChangeArrowheads="1"/>
            </p:cNvSpPr>
            <p:nvPr/>
          </p:nvSpPr>
          <p:spPr bwMode="auto">
            <a:xfrm>
              <a:off x="533400" y="2996472"/>
              <a:ext cx="4614333" cy="516467"/>
            </a:xfrm>
            <a:prstGeom prst="rect">
              <a:avLst/>
            </a:prstGeom>
            <a:grpFill/>
            <a:ln w="9525" algn="ctr">
              <a:noFill/>
              <a:round/>
              <a:headEnd/>
              <a:tailEnd/>
            </a:ln>
          </p:spPr>
          <p:txBody>
            <a:bodyPr/>
            <a:lstStyle/>
            <a:p>
              <a:pPr defTabSz="914400">
                <a:defRPr/>
              </a:pPr>
              <a:endParaRPr lang="en-US" sz="1200">
                <a:solidFill>
                  <a:srgbClr val="000000"/>
                </a:solidFill>
                <a:sym typeface="Arial" charset="0"/>
              </a:endParaRPr>
            </a:p>
          </p:txBody>
        </p:sp>
        <p:sp>
          <p:nvSpPr>
            <p:cNvPr id="49199" name="Rectangle 54"/>
            <p:cNvSpPr>
              <a:spLocks noChangeArrowheads="1"/>
            </p:cNvSpPr>
            <p:nvPr/>
          </p:nvSpPr>
          <p:spPr bwMode="auto">
            <a:xfrm>
              <a:off x="533400" y="3532452"/>
              <a:ext cx="4614333" cy="516467"/>
            </a:xfrm>
            <a:prstGeom prst="rect">
              <a:avLst/>
            </a:prstGeom>
            <a:grpFill/>
            <a:ln w="9525" algn="ctr">
              <a:noFill/>
              <a:round/>
              <a:headEnd/>
              <a:tailEnd/>
            </a:ln>
          </p:spPr>
          <p:txBody>
            <a:bodyPr/>
            <a:lstStyle/>
            <a:p>
              <a:pPr defTabSz="914400">
                <a:defRPr/>
              </a:pPr>
              <a:endParaRPr lang="en-US" sz="1200">
                <a:solidFill>
                  <a:srgbClr val="000000"/>
                </a:solidFill>
                <a:sym typeface="Arial" charset="0"/>
              </a:endParaRPr>
            </a:p>
          </p:txBody>
        </p:sp>
        <p:sp>
          <p:nvSpPr>
            <p:cNvPr id="49200" name="Rectangle 55"/>
            <p:cNvSpPr>
              <a:spLocks noChangeArrowheads="1"/>
            </p:cNvSpPr>
            <p:nvPr/>
          </p:nvSpPr>
          <p:spPr bwMode="auto">
            <a:xfrm>
              <a:off x="533400" y="4068432"/>
              <a:ext cx="4614333" cy="516467"/>
            </a:xfrm>
            <a:prstGeom prst="rect">
              <a:avLst/>
            </a:prstGeom>
            <a:grpFill/>
            <a:ln w="9525" algn="ctr">
              <a:noFill/>
              <a:round/>
              <a:headEnd/>
              <a:tailEnd/>
            </a:ln>
          </p:spPr>
          <p:txBody>
            <a:bodyPr/>
            <a:lstStyle/>
            <a:p>
              <a:pPr defTabSz="914400">
                <a:defRPr/>
              </a:pPr>
              <a:endParaRPr lang="en-US" sz="1200">
                <a:solidFill>
                  <a:srgbClr val="000000"/>
                </a:solidFill>
                <a:sym typeface="Arial" charset="0"/>
              </a:endParaRPr>
            </a:p>
          </p:txBody>
        </p:sp>
        <p:sp>
          <p:nvSpPr>
            <p:cNvPr id="49201" name="Rectangle 64"/>
            <p:cNvSpPr>
              <a:spLocks noChangeArrowheads="1"/>
            </p:cNvSpPr>
            <p:nvPr/>
          </p:nvSpPr>
          <p:spPr bwMode="auto">
            <a:xfrm>
              <a:off x="533400" y="4604412"/>
              <a:ext cx="4614333" cy="516467"/>
            </a:xfrm>
            <a:prstGeom prst="rect">
              <a:avLst/>
            </a:prstGeom>
            <a:grpFill/>
            <a:ln w="9525" algn="ctr">
              <a:noFill/>
              <a:round/>
              <a:headEnd/>
              <a:tailEnd/>
            </a:ln>
          </p:spPr>
          <p:txBody>
            <a:bodyPr/>
            <a:lstStyle/>
            <a:p>
              <a:pPr defTabSz="914400">
                <a:defRPr/>
              </a:pPr>
              <a:endParaRPr lang="en-US" sz="1200">
                <a:solidFill>
                  <a:srgbClr val="000000"/>
                </a:solidFill>
                <a:sym typeface="Arial" charset="0"/>
              </a:endParaRPr>
            </a:p>
          </p:txBody>
        </p:sp>
        <p:sp>
          <p:nvSpPr>
            <p:cNvPr id="49202" name="Rectangle 65"/>
            <p:cNvSpPr>
              <a:spLocks noChangeArrowheads="1"/>
            </p:cNvSpPr>
            <p:nvPr/>
          </p:nvSpPr>
          <p:spPr bwMode="auto">
            <a:xfrm>
              <a:off x="533400" y="5140392"/>
              <a:ext cx="4614333" cy="516467"/>
            </a:xfrm>
            <a:prstGeom prst="rect">
              <a:avLst/>
            </a:prstGeom>
            <a:grpFill/>
            <a:ln w="9525" algn="ctr">
              <a:noFill/>
              <a:round/>
              <a:headEnd/>
              <a:tailEnd/>
            </a:ln>
          </p:spPr>
          <p:txBody>
            <a:bodyPr/>
            <a:lstStyle/>
            <a:p>
              <a:pPr defTabSz="914400">
                <a:defRPr/>
              </a:pPr>
              <a:endParaRPr lang="en-US" sz="1200">
                <a:solidFill>
                  <a:srgbClr val="000000"/>
                </a:solidFill>
                <a:sym typeface="Arial" charset="0"/>
              </a:endParaRPr>
            </a:p>
          </p:txBody>
        </p:sp>
        <p:sp>
          <p:nvSpPr>
            <p:cNvPr id="49203" name="Rectangle 66"/>
            <p:cNvSpPr>
              <a:spLocks noChangeArrowheads="1"/>
            </p:cNvSpPr>
            <p:nvPr/>
          </p:nvSpPr>
          <p:spPr bwMode="auto">
            <a:xfrm>
              <a:off x="533400" y="5676374"/>
              <a:ext cx="4614333" cy="516467"/>
            </a:xfrm>
            <a:prstGeom prst="rect">
              <a:avLst/>
            </a:prstGeom>
            <a:grpFill/>
            <a:ln w="9525" algn="ctr">
              <a:noFill/>
              <a:round/>
              <a:headEnd/>
              <a:tailEnd/>
            </a:ln>
          </p:spPr>
          <p:txBody>
            <a:bodyPr/>
            <a:lstStyle/>
            <a:p>
              <a:pPr defTabSz="914400">
                <a:defRPr/>
              </a:pPr>
              <a:endParaRPr lang="en-US" sz="1200">
                <a:solidFill>
                  <a:srgbClr val="000000"/>
                </a:solidFill>
                <a:sym typeface="Arial" charset="0"/>
              </a:endParaRPr>
            </a:p>
          </p:txBody>
        </p:sp>
      </p:grpSp>
      <p:sp>
        <p:nvSpPr>
          <p:cNvPr id="58370" name="Rectangle 10"/>
          <p:cNvSpPr>
            <a:spLocks noGrp="1" noChangeArrowheads="1"/>
          </p:cNvSpPr>
          <p:nvPr>
            <p:ph type="title" idx="4294967295"/>
          </p:nvPr>
        </p:nvSpPr>
        <p:spPr>
          <a:xfrm>
            <a:off x="533400" y="330200"/>
            <a:ext cx="8153400" cy="762000"/>
          </a:xfrm>
          <a:prstGeom prst="rect">
            <a:avLst/>
          </a:prstGeom>
        </p:spPr>
        <p:txBody>
          <a:bodyPr lIns="0" tIns="0" rIns="0" bIns="0">
            <a:spAutoFit/>
          </a:bodyPr>
          <a:lstStyle/>
          <a:p>
            <a:pPr eaLnBrk="1" hangingPunct="1">
              <a:lnSpc>
                <a:spcPts val="3000"/>
              </a:lnSpc>
            </a:pPr>
            <a:r>
              <a:rPr lang="en-US" sz="2800" smtClean="0">
                <a:solidFill>
                  <a:srgbClr val="C00000"/>
                </a:solidFill>
                <a:latin typeface="Arial" charset="0"/>
                <a:cs typeface="Arial" charset="0"/>
              </a:rPr>
              <a:t>Brands are mentioned in thousands of category-specific conversations every month:</a:t>
            </a:r>
          </a:p>
        </p:txBody>
      </p:sp>
      <p:sp>
        <p:nvSpPr>
          <p:cNvPr id="39938" name="Rectangle 1027"/>
          <p:cNvSpPr>
            <a:spLocks noChangeArrowheads="1"/>
          </p:cNvSpPr>
          <p:nvPr/>
        </p:nvSpPr>
        <p:spPr bwMode="auto">
          <a:xfrm>
            <a:off x="465138" y="6372225"/>
            <a:ext cx="3671887" cy="246063"/>
          </a:xfrm>
          <a:prstGeom prst="rect">
            <a:avLst/>
          </a:prstGeom>
          <a:noFill/>
          <a:ln w="9525">
            <a:noFill/>
            <a:miter lim="800000"/>
            <a:headEnd/>
            <a:tailEnd/>
          </a:ln>
        </p:spPr>
        <p:txBody>
          <a:bodyPr lIns="0" tIns="0" rIns="0" bIns="0">
            <a:spAutoFit/>
          </a:bodyPr>
          <a:lstStyle/>
          <a:p>
            <a:pPr>
              <a:defRPr/>
            </a:pPr>
            <a:r>
              <a:rPr lang="en-US" sz="800" dirty="0">
                <a:ea typeface="ＭＳ Ｐゴシック" charset="-128"/>
                <a:cs typeface="ＭＳ Ｐゴシック" charset="-128"/>
                <a:sym typeface="Arial" charset="0"/>
              </a:rPr>
              <a:t>* Based on selected brands submitted by iVillage Sales</a:t>
            </a:r>
          </a:p>
          <a:p>
            <a:pPr>
              <a:defRPr/>
            </a:pPr>
            <a:r>
              <a:rPr lang="fr-FR" sz="800" cap="all" dirty="0">
                <a:ea typeface="ＭＳ Ｐゴシック" charset="-128"/>
                <a:cs typeface="ＭＳ Ｐゴシック" charset="-128"/>
                <a:sym typeface="Arial" charset="0"/>
              </a:rPr>
              <a:t>Source: </a:t>
            </a:r>
            <a:r>
              <a:rPr lang="fr-FR" sz="800" dirty="0">
                <a:ea typeface="ＭＳ Ｐゴシック" charset="-128"/>
                <a:cs typeface="ＭＳ Ｐゴシック" charset="-128"/>
                <a:sym typeface="Arial" charset="0"/>
              </a:rPr>
              <a:t>Collective Intellect (06/01/10 – 06/30/10)</a:t>
            </a:r>
            <a:endParaRPr lang="en-US" sz="800" dirty="0">
              <a:ea typeface="ＭＳ Ｐゴシック" charset="-128"/>
              <a:cs typeface="ＭＳ Ｐゴシック" charset="-128"/>
              <a:sym typeface="Arial" charset="0"/>
            </a:endParaRPr>
          </a:p>
        </p:txBody>
      </p:sp>
      <p:pic>
        <p:nvPicPr>
          <p:cNvPr id="58372" name="Picture 2" descr="ivillage_logo_RGB_R_090426.png"/>
          <p:cNvPicPr>
            <a:picLocks noChangeAspect="1"/>
          </p:cNvPicPr>
          <p:nvPr/>
        </p:nvPicPr>
        <p:blipFill>
          <a:blip r:embed="rId3"/>
          <a:srcRect/>
          <a:stretch>
            <a:fillRect/>
          </a:stretch>
        </p:blipFill>
        <p:spPr bwMode="auto">
          <a:xfrm>
            <a:off x="7673975" y="6273800"/>
            <a:ext cx="750888" cy="423863"/>
          </a:xfrm>
          <a:prstGeom prst="rect">
            <a:avLst/>
          </a:prstGeom>
          <a:noFill/>
          <a:ln w="9525">
            <a:noFill/>
            <a:miter lim="800000"/>
            <a:headEnd/>
            <a:tailEnd/>
          </a:ln>
        </p:spPr>
      </p:pic>
      <p:sp>
        <p:nvSpPr>
          <p:cNvPr id="58373" name="Rectangle 6"/>
          <p:cNvSpPr txBox="1">
            <a:spLocks noChangeArrowheads="1"/>
          </p:cNvSpPr>
          <p:nvPr/>
        </p:nvSpPr>
        <p:spPr bwMode="auto">
          <a:xfrm>
            <a:off x="8467725" y="6380163"/>
            <a:ext cx="385763" cy="136525"/>
          </a:xfrm>
          <a:prstGeom prst="rect">
            <a:avLst/>
          </a:prstGeom>
          <a:noFill/>
          <a:ln w="9525">
            <a:noFill/>
            <a:miter lim="800000"/>
            <a:headEnd/>
            <a:tailEnd/>
          </a:ln>
        </p:spPr>
        <p:txBody>
          <a:bodyPr lIns="0" tIns="0" rIns="0" bIns="0">
            <a:spAutoFit/>
          </a:bodyPr>
          <a:lstStyle/>
          <a:p>
            <a:pPr defTabSz="914400"/>
            <a:r>
              <a:rPr lang="en-US" sz="900">
                <a:solidFill>
                  <a:srgbClr val="FF0000"/>
                </a:solidFill>
                <a:latin typeface="Calibri" pitchFamily="34" charset="0"/>
                <a:sym typeface="Arial" charset="0"/>
              </a:rPr>
              <a:t>| </a:t>
            </a:r>
            <a:fld id="{395A696A-08C3-40E7-B256-D163393AF5DE}" type="slidenum">
              <a:rPr lang="en-US" sz="900">
                <a:solidFill>
                  <a:srgbClr val="FF0000"/>
                </a:solidFill>
                <a:latin typeface="Calibri" pitchFamily="34" charset="0"/>
                <a:sym typeface="Arial" charset="0"/>
              </a:rPr>
              <a:pPr defTabSz="914400"/>
              <a:t>27</a:t>
            </a:fld>
            <a:endParaRPr lang="en-US" sz="900">
              <a:solidFill>
                <a:srgbClr val="FF0000"/>
              </a:solidFill>
              <a:latin typeface="Calibri" pitchFamily="34" charset="0"/>
              <a:sym typeface="Arial" charset="0"/>
            </a:endParaRPr>
          </a:p>
        </p:txBody>
      </p:sp>
      <p:sp>
        <p:nvSpPr>
          <p:cNvPr id="58374" name="Oval 7"/>
          <p:cNvSpPr>
            <a:spLocks noChangeArrowheads="1"/>
          </p:cNvSpPr>
          <p:nvPr/>
        </p:nvSpPr>
        <p:spPr bwMode="auto">
          <a:xfrm>
            <a:off x="4887913" y="1382713"/>
            <a:ext cx="522287" cy="522287"/>
          </a:xfrm>
          <a:prstGeom prst="ellipse">
            <a:avLst/>
          </a:prstGeom>
          <a:solidFill>
            <a:srgbClr val="C00000"/>
          </a:solidFill>
          <a:ln w="9525">
            <a:noFill/>
            <a:round/>
            <a:headEnd/>
            <a:tailEnd/>
          </a:ln>
        </p:spPr>
        <p:txBody>
          <a:bodyPr wrap="none"/>
          <a:lstStyle/>
          <a:p>
            <a:pPr algn="ctr">
              <a:lnSpc>
                <a:spcPts val="1300"/>
              </a:lnSpc>
            </a:pPr>
            <a:r>
              <a:rPr lang="en-US" sz="2000" b="1" baseline="-25000">
                <a:solidFill>
                  <a:schemeClr val="bg1"/>
                </a:solidFill>
                <a:sym typeface="Arial" charset="0"/>
              </a:rPr>
              <a:t>8,901</a:t>
            </a:r>
          </a:p>
        </p:txBody>
      </p:sp>
      <p:pic>
        <p:nvPicPr>
          <p:cNvPr id="58375" name="Picture 23" descr="quote mark"/>
          <p:cNvPicPr>
            <a:picLocks noChangeAspect="1" noChangeArrowheads="1"/>
          </p:cNvPicPr>
          <p:nvPr/>
        </p:nvPicPr>
        <p:blipFill>
          <a:blip r:embed="rId4"/>
          <a:srcRect/>
          <a:stretch>
            <a:fillRect/>
          </a:stretch>
        </p:blipFill>
        <p:spPr bwMode="auto">
          <a:xfrm>
            <a:off x="528638" y="1485900"/>
            <a:ext cx="411162" cy="360363"/>
          </a:xfrm>
          <a:prstGeom prst="rect">
            <a:avLst/>
          </a:prstGeom>
          <a:noFill/>
          <a:ln w="9525">
            <a:noFill/>
            <a:miter lim="800000"/>
            <a:headEnd/>
            <a:tailEnd/>
          </a:ln>
        </p:spPr>
      </p:pic>
      <p:sp>
        <p:nvSpPr>
          <p:cNvPr id="58376" name="Rectangle 25"/>
          <p:cNvSpPr>
            <a:spLocks noChangeArrowheads="1"/>
          </p:cNvSpPr>
          <p:nvPr/>
        </p:nvSpPr>
        <p:spPr bwMode="auto">
          <a:xfrm>
            <a:off x="939800" y="1435100"/>
            <a:ext cx="3962400" cy="457200"/>
          </a:xfrm>
          <a:prstGeom prst="rect">
            <a:avLst/>
          </a:prstGeom>
          <a:noFill/>
          <a:ln w="9525">
            <a:noFill/>
            <a:miter lim="800000"/>
            <a:headEnd/>
            <a:tailEnd/>
          </a:ln>
        </p:spPr>
        <p:txBody>
          <a:bodyPr anchor="ctr">
            <a:spAutoFit/>
          </a:bodyPr>
          <a:lstStyle/>
          <a:p>
            <a:pPr defTabSz="914400"/>
            <a:r>
              <a:rPr lang="en-US" sz="1200">
                <a:solidFill>
                  <a:srgbClr val="000000"/>
                </a:solidFill>
                <a:sym typeface="Arial" charset="0"/>
              </a:rPr>
              <a:t>Target’s my favorite store for trendy chic </a:t>
            </a:r>
          </a:p>
          <a:p>
            <a:pPr defTabSz="914400"/>
            <a:r>
              <a:rPr lang="en-US" sz="1200">
                <a:solidFill>
                  <a:srgbClr val="000000"/>
                </a:solidFill>
                <a:sym typeface="Arial" charset="0"/>
              </a:rPr>
              <a:t> at great prices.”</a:t>
            </a:r>
          </a:p>
        </p:txBody>
      </p:sp>
      <p:sp>
        <p:nvSpPr>
          <p:cNvPr id="58377" name="Rectangle 27"/>
          <p:cNvSpPr>
            <a:spLocks noChangeArrowheads="1"/>
          </p:cNvSpPr>
          <p:nvPr/>
        </p:nvSpPr>
        <p:spPr bwMode="auto">
          <a:xfrm>
            <a:off x="939800" y="3582988"/>
            <a:ext cx="3541713" cy="460375"/>
          </a:xfrm>
          <a:prstGeom prst="rect">
            <a:avLst/>
          </a:prstGeom>
          <a:noFill/>
          <a:ln w="9525">
            <a:noFill/>
            <a:miter lim="800000"/>
            <a:headEnd/>
            <a:tailEnd/>
          </a:ln>
        </p:spPr>
        <p:txBody>
          <a:bodyPr anchor="ctr">
            <a:spAutoFit/>
          </a:bodyPr>
          <a:lstStyle/>
          <a:p>
            <a:pPr eaLnBrk="0" hangingPunct="0"/>
            <a:r>
              <a:rPr lang="en-US" sz="1200">
                <a:solidFill>
                  <a:srgbClr val="000000"/>
                </a:solidFill>
                <a:sym typeface="Arial" charset="0"/>
              </a:rPr>
              <a:t>I made the jump and bought one. Its a Dell and its shiny red.”</a:t>
            </a:r>
            <a:endParaRPr lang="en-US" sz="1200">
              <a:solidFill>
                <a:srgbClr val="555555"/>
              </a:solidFill>
              <a:sym typeface="Arial" charset="0"/>
            </a:endParaRPr>
          </a:p>
        </p:txBody>
      </p:sp>
      <p:sp>
        <p:nvSpPr>
          <p:cNvPr id="58378" name="Rectangle 29"/>
          <p:cNvSpPr>
            <a:spLocks noChangeArrowheads="1"/>
          </p:cNvSpPr>
          <p:nvPr/>
        </p:nvSpPr>
        <p:spPr bwMode="auto">
          <a:xfrm>
            <a:off x="939800" y="2525713"/>
            <a:ext cx="3949700" cy="401637"/>
          </a:xfrm>
          <a:prstGeom prst="rect">
            <a:avLst/>
          </a:prstGeom>
          <a:noFill/>
          <a:ln w="9525">
            <a:noFill/>
            <a:miter lim="800000"/>
            <a:headEnd/>
            <a:tailEnd/>
          </a:ln>
        </p:spPr>
        <p:txBody>
          <a:bodyPr anchor="ctr">
            <a:spAutoFit/>
          </a:bodyPr>
          <a:lstStyle/>
          <a:p>
            <a:pPr eaLnBrk="0" hangingPunct="0">
              <a:lnSpc>
                <a:spcPts val="1200"/>
              </a:lnSpc>
            </a:pPr>
            <a:r>
              <a:rPr lang="en-US" sz="1200">
                <a:solidFill>
                  <a:srgbClr val="000000"/>
                </a:solidFill>
                <a:sym typeface="Arial" charset="0"/>
              </a:rPr>
              <a:t>I have a VW Jetta wagon and a Hyundai Elentra - both have Traction control and I find that most helpful.”</a:t>
            </a:r>
            <a:endParaRPr lang="en-US" sz="1200">
              <a:solidFill>
                <a:srgbClr val="555555"/>
              </a:solidFill>
              <a:sym typeface="Arial" charset="0"/>
            </a:endParaRPr>
          </a:p>
        </p:txBody>
      </p:sp>
      <p:sp>
        <p:nvSpPr>
          <p:cNvPr id="58379" name="Rectangle 34"/>
          <p:cNvSpPr>
            <a:spLocks noChangeArrowheads="1"/>
          </p:cNvSpPr>
          <p:nvPr/>
        </p:nvSpPr>
        <p:spPr bwMode="auto">
          <a:xfrm>
            <a:off x="939800" y="1930400"/>
            <a:ext cx="3835400" cy="461963"/>
          </a:xfrm>
          <a:prstGeom prst="rect">
            <a:avLst/>
          </a:prstGeom>
          <a:noFill/>
          <a:ln w="9525">
            <a:noFill/>
            <a:miter lim="800000"/>
            <a:headEnd/>
            <a:tailEnd/>
          </a:ln>
        </p:spPr>
        <p:txBody>
          <a:bodyPr anchor="ctr">
            <a:spAutoFit/>
          </a:bodyPr>
          <a:lstStyle/>
          <a:p>
            <a:pPr eaLnBrk="0" hangingPunct="0"/>
            <a:r>
              <a:rPr lang="en-US" sz="1200">
                <a:solidFill>
                  <a:srgbClr val="000000"/>
                </a:solidFill>
                <a:sym typeface="Arial" charset="0"/>
              </a:rPr>
              <a:t>I swear, the STAPLE of her diet is Goldfish. She wants goldfish for breakfast lunch and dinner.” </a:t>
            </a:r>
            <a:endParaRPr lang="en-US" sz="1200">
              <a:solidFill>
                <a:srgbClr val="555555"/>
              </a:solidFill>
              <a:sym typeface="Arial" charset="0"/>
            </a:endParaRPr>
          </a:p>
        </p:txBody>
      </p:sp>
      <p:sp>
        <p:nvSpPr>
          <p:cNvPr id="58380" name="Rectangle 35"/>
          <p:cNvSpPr>
            <a:spLocks noChangeArrowheads="1"/>
          </p:cNvSpPr>
          <p:nvPr/>
        </p:nvSpPr>
        <p:spPr bwMode="auto">
          <a:xfrm>
            <a:off x="5651500" y="1465263"/>
            <a:ext cx="1774825" cy="341312"/>
          </a:xfrm>
          <a:prstGeom prst="rect">
            <a:avLst/>
          </a:prstGeom>
          <a:noFill/>
          <a:ln w="9525">
            <a:noFill/>
            <a:miter lim="800000"/>
            <a:headEnd/>
            <a:tailEnd/>
          </a:ln>
        </p:spPr>
        <p:txBody>
          <a:bodyPr wrap="none">
            <a:spAutoFit/>
          </a:bodyPr>
          <a:lstStyle/>
          <a:p>
            <a:pPr>
              <a:lnSpc>
                <a:spcPct val="90000"/>
              </a:lnSpc>
              <a:spcBef>
                <a:spcPct val="42000"/>
              </a:spcBef>
            </a:pPr>
            <a:r>
              <a:rPr lang="en-US">
                <a:solidFill>
                  <a:srgbClr val="26A5DD"/>
                </a:solidFill>
                <a:sym typeface="Arial" charset="0"/>
              </a:rPr>
              <a:t>Retail mentions</a:t>
            </a:r>
          </a:p>
        </p:txBody>
      </p:sp>
      <p:sp>
        <p:nvSpPr>
          <p:cNvPr id="58381" name="Oval 7"/>
          <p:cNvSpPr>
            <a:spLocks noChangeArrowheads="1"/>
          </p:cNvSpPr>
          <p:nvPr/>
        </p:nvSpPr>
        <p:spPr bwMode="auto">
          <a:xfrm>
            <a:off x="4887913" y="1919288"/>
            <a:ext cx="522287" cy="522287"/>
          </a:xfrm>
          <a:prstGeom prst="ellipse">
            <a:avLst/>
          </a:prstGeom>
          <a:solidFill>
            <a:srgbClr val="C00000"/>
          </a:solidFill>
          <a:ln w="9525">
            <a:noFill/>
            <a:round/>
            <a:headEnd/>
            <a:tailEnd/>
          </a:ln>
        </p:spPr>
        <p:txBody>
          <a:bodyPr wrap="none"/>
          <a:lstStyle/>
          <a:p>
            <a:pPr algn="ctr">
              <a:lnSpc>
                <a:spcPts val="1300"/>
              </a:lnSpc>
            </a:pPr>
            <a:r>
              <a:rPr lang="en-US" sz="2000" b="1" baseline="-25000">
                <a:solidFill>
                  <a:schemeClr val="bg1"/>
                </a:solidFill>
                <a:sym typeface="Arial" charset="0"/>
              </a:rPr>
              <a:t>24,392</a:t>
            </a:r>
          </a:p>
        </p:txBody>
      </p:sp>
      <p:sp>
        <p:nvSpPr>
          <p:cNvPr id="58382" name="Oval 7"/>
          <p:cNvSpPr>
            <a:spLocks noChangeArrowheads="1"/>
          </p:cNvSpPr>
          <p:nvPr/>
        </p:nvSpPr>
        <p:spPr bwMode="auto">
          <a:xfrm>
            <a:off x="4887913" y="2455863"/>
            <a:ext cx="522287" cy="522287"/>
          </a:xfrm>
          <a:prstGeom prst="ellipse">
            <a:avLst/>
          </a:prstGeom>
          <a:solidFill>
            <a:srgbClr val="C00000"/>
          </a:solidFill>
          <a:ln w="9525">
            <a:noFill/>
            <a:round/>
            <a:headEnd/>
            <a:tailEnd/>
          </a:ln>
        </p:spPr>
        <p:txBody>
          <a:bodyPr wrap="none"/>
          <a:lstStyle/>
          <a:p>
            <a:pPr algn="ctr">
              <a:lnSpc>
                <a:spcPts val="1300"/>
              </a:lnSpc>
            </a:pPr>
            <a:r>
              <a:rPr lang="en-US" sz="2000" b="1" baseline="-25000">
                <a:solidFill>
                  <a:schemeClr val="bg1"/>
                </a:solidFill>
                <a:sym typeface="Arial" charset="0"/>
              </a:rPr>
              <a:t>2,031</a:t>
            </a:r>
          </a:p>
        </p:txBody>
      </p:sp>
      <p:sp>
        <p:nvSpPr>
          <p:cNvPr id="58383" name="Oval 7"/>
          <p:cNvSpPr>
            <a:spLocks noChangeArrowheads="1"/>
          </p:cNvSpPr>
          <p:nvPr/>
        </p:nvSpPr>
        <p:spPr bwMode="auto">
          <a:xfrm>
            <a:off x="4887913" y="2992438"/>
            <a:ext cx="522287" cy="522287"/>
          </a:xfrm>
          <a:prstGeom prst="ellipse">
            <a:avLst/>
          </a:prstGeom>
          <a:solidFill>
            <a:srgbClr val="C00000"/>
          </a:solidFill>
          <a:ln w="9525">
            <a:noFill/>
            <a:round/>
            <a:headEnd/>
            <a:tailEnd/>
          </a:ln>
        </p:spPr>
        <p:txBody>
          <a:bodyPr wrap="none"/>
          <a:lstStyle/>
          <a:p>
            <a:pPr algn="ctr">
              <a:lnSpc>
                <a:spcPts val="1300"/>
              </a:lnSpc>
            </a:pPr>
            <a:r>
              <a:rPr lang="en-US" sz="2000" b="1" baseline="-25000">
                <a:solidFill>
                  <a:schemeClr val="bg1"/>
                </a:solidFill>
                <a:sym typeface="Arial" charset="0"/>
              </a:rPr>
              <a:t>7,622</a:t>
            </a:r>
          </a:p>
        </p:txBody>
      </p:sp>
      <p:sp>
        <p:nvSpPr>
          <p:cNvPr id="58384" name="Oval 7"/>
          <p:cNvSpPr>
            <a:spLocks noChangeArrowheads="1"/>
          </p:cNvSpPr>
          <p:nvPr/>
        </p:nvSpPr>
        <p:spPr bwMode="auto">
          <a:xfrm>
            <a:off x="4887913" y="3529013"/>
            <a:ext cx="522287" cy="522287"/>
          </a:xfrm>
          <a:prstGeom prst="ellipse">
            <a:avLst/>
          </a:prstGeom>
          <a:solidFill>
            <a:srgbClr val="C00000"/>
          </a:solidFill>
          <a:ln w="9525">
            <a:noFill/>
            <a:round/>
            <a:headEnd/>
            <a:tailEnd/>
          </a:ln>
        </p:spPr>
        <p:txBody>
          <a:bodyPr wrap="none"/>
          <a:lstStyle/>
          <a:p>
            <a:pPr algn="ctr">
              <a:lnSpc>
                <a:spcPts val="1300"/>
              </a:lnSpc>
            </a:pPr>
            <a:r>
              <a:rPr lang="en-US" sz="2000" b="1" baseline="-25000">
                <a:solidFill>
                  <a:schemeClr val="bg1"/>
                </a:solidFill>
                <a:sym typeface="Arial" charset="0"/>
              </a:rPr>
              <a:t>998</a:t>
            </a:r>
          </a:p>
        </p:txBody>
      </p:sp>
      <p:sp>
        <p:nvSpPr>
          <p:cNvPr id="58385" name="Oval 7"/>
          <p:cNvSpPr>
            <a:spLocks noChangeArrowheads="1"/>
          </p:cNvSpPr>
          <p:nvPr/>
        </p:nvSpPr>
        <p:spPr bwMode="auto">
          <a:xfrm>
            <a:off x="4887913" y="4065588"/>
            <a:ext cx="522287" cy="522287"/>
          </a:xfrm>
          <a:prstGeom prst="ellipse">
            <a:avLst/>
          </a:prstGeom>
          <a:solidFill>
            <a:srgbClr val="C00000"/>
          </a:solidFill>
          <a:ln w="9525">
            <a:noFill/>
            <a:round/>
            <a:headEnd/>
            <a:tailEnd/>
          </a:ln>
        </p:spPr>
        <p:txBody>
          <a:bodyPr wrap="none"/>
          <a:lstStyle/>
          <a:p>
            <a:pPr algn="ctr">
              <a:lnSpc>
                <a:spcPts val="1300"/>
              </a:lnSpc>
            </a:pPr>
            <a:r>
              <a:rPr lang="en-US" sz="2000" b="1" baseline="-25000">
                <a:solidFill>
                  <a:schemeClr val="bg1"/>
                </a:solidFill>
                <a:sym typeface="Arial" charset="0"/>
              </a:rPr>
              <a:t>5,251</a:t>
            </a:r>
          </a:p>
        </p:txBody>
      </p:sp>
      <p:sp>
        <p:nvSpPr>
          <p:cNvPr id="58386" name="Oval 7"/>
          <p:cNvSpPr>
            <a:spLocks noChangeArrowheads="1"/>
          </p:cNvSpPr>
          <p:nvPr/>
        </p:nvSpPr>
        <p:spPr bwMode="auto">
          <a:xfrm>
            <a:off x="4887913" y="4602163"/>
            <a:ext cx="522287" cy="522287"/>
          </a:xfrm>
          <a:prstGeom prst="ellipse">
            <a:avLst/>
          </a:prstGeom>
          <a:solidFill>
            <a:srgbClr val="C00000"/>
          </a:solidFill>
          <a:ln w="9525">
            <a:noFill/>
            <a:round/>
            <a:headEnd/>
            <a:tailEnd/>
          </a:ln>
        </p:spPr>
        <p:txBody>
          <a:bodyPr wrap="none"/>
          <a:lstStyle/>
          <a:p>
            <a:pPr algn="ctr">
              <a:lnSpc>
                <a:spcPts val="1300"/>
              </a:lnSpc>
            </a:pPr>
            <a:r>
              <a:rPr lang="en-US" sz="2000" b="1" baseline="-25000">
                <a:solidFill>
                  <a:schemeClr val="bg1"/>
                </a:solidFill>
                <a:sym typeface="Arial" charset="0"/>
              </a:rPr>
              <a:t>627</a:t>
            </a:r>
          </a:p>
        </p:txBody>
      </p:sp>
      <p:sp>
        <p:nvSpPr>
          <p:cNvPr id="58387" name="Oval 7"/>
          <p:cNvSpPr>
            <a:spLocks noChangeArrowheads="1"/>
          </p:cNvSpPr>
          <p:nvPr/>
        </p:nvSpPr>
        <p:spPr bwMode="auto">
          <a:xfrm>
            <a:off x="4887913" y="5138738"/>
            <a:ext cx="522287" cy="522287"/>
          </a:xfrm>
          <a:prstGeom prst="ellipse">
            <a:avLst/>
          </a:prstGeom>
          <a:solidFill>
            <a:srgbClr val="C00000"/>
          </a:solidFill>
          <a:ln w="9525">
            <a:noFill/>
            <a:round/>
            <a:headEnd/>
            <a:tailEnd/>
          </a:ln>
        </p:spPr>
        <p:txBody>
          <a:bodyPr wrap="none"/>
          <a:lstStyle/>
          <a:p>
            <a:pPr algn="ctr">
              <a:lnSpc>
                <a:spcPts val="1300"/>
              </a:lnSpc>
            </a:pPr>
            <a:r>
              <a:rPr lang="en-US" sz="2000" b="1" baseline="-25000">
                <a:solidFill>
                  <a:schemeClr val="bg1"/>
                </a:solidFill>
                <a:sym typeface="Arial" charset="0"/>
              </a:rPr>
              <a:t>3,250</a:t>
            </a:r>
          </a:p>
        </p:txBody>
      </p:sp>
      <p:sp>
        <p:nvSpPr>
          <p:cNvPr id="58388" name="Oval 7"/>
          <p:cNvSpPr>
            <a:spLocks noChangeArrowheads="1"/>
          </p:cNvSpPr>
          <p:nvPr/>
        </p:nvSpPr>
        <p:spPr bwMode="auto">
          <a:xfrm>
            <a:off x="4887913" y="5670550"/>
            <a:ext cx="522287" cy="522288"/>
          </a:xfrm>
          <a:prstGeom prst="ellipse">
            <a:avLst/>
          </a:prstGeom>
          <a:solidFill>
            <a:srgbClr val="C00000"/>
          </a:solidFill>
          <a:ln w="9525">
            <a:noFill/>
            <a:round/>
            <a:headEnd/>
            <a:tailEnd/>
          </a:ln>
        </p:spPr>
        <p:txBody>
          <a:bodyPr wrap="none"/>
          <a:lstStyle/>
          <a:p>
            <a:pPr algn="ctr">
              <a:lnSpc>
                <a:spcPts val="1300"/>
              </a:lnSpc>
            </a:pPr>
            <a:r>
              <a:rPr lang="en-US" sz="2000" b="1" baseline="-25000">
                <a:solidFill>
                  <a:schemeClr val="bg1"/>
                </a:solidFill>
                <a:sym typeface="Arial" charset="0"/>
              </a:rPr>
              <a:t>6,401</a:t>
            </a:r>
          </a:p>
        </p:txBody>
      </p:sp>
      <p:pic>
        <p:nvPicPr>
          <p:cNvPr id="58389" name="Picture 23" descr="quote mark"/>
          <p:cNvPicPr>
            <a:picLocks noChangeAspect="1" noChangeArrowheads="1"/>
          </p:cNvPicPr>
          <p:nvPr/>
        </p:nvPicPr>
        <p:blipFill>
          <a:blip r:embed="rId4"/>
          <a:srcRect/>
          <a:stretch>
            <a:fillRect/>
          </a:stretch>
        </p:blipFill>
        <p:spPr bwMode="auto">
          <a:xfrm>
            <a:off x="528638" y="2022475"/>
            <a:ext cx="411162" cy="358775"/>
          </a:xfrm>
          <a:prstGeom prst="rect">
            <a:avLst/>
          </a:prstGeom>
          <a:noFill/>
          <a:ln w="9525">
            <a:noFill/>
            <a:miter lim="800000"/>
            <a:headEnd/>
            <a:tailEnd/>
          </a:ln>
        </p:spPr>
      </p:pic>
      <p:pic>
        <p:nvPicPr>
          <p:cNvPr id="58390" name="Picture 23" descr="quote mark"/>
          <p:cNvPicPr>
            <a:picLocks noChangeAspect="1" noChangeArrowheads="1"/>
          </p:cNvPicPr>
          <p:nvPr/>
        </p:nvPicPr>
        <p:blipFill>
          <a:blip r:embed="rId4"/>
          <a:srcRect/>
          <a:stretch>
            <a:fillRect/>
          </a:stretch>
        </p:blipFill>
        <p:spPr bwMode="auto">
          <a:xfrm>
            <a:off x="528638" y="2557463"/>
            <a:ext cx="411162" cy="358775"/>
          </a:xfrm>
          <a:prstGeom prst="rect">
            <a:avLst/>
          </a:prstGeom>
          <a:noFill/>
          <a:ln w="9525">
            <a:noFill/>
            <a:miter lim="800000"/>
            <a:headEnd/>
            <a:tailEnd/>
          </a:ln>
        </p:spPr>
      </p:pic>
      <p:pic>
        <p:nvPicPr>
          <p:cNvPr id="58391" name="Picture 23" descr="quote mark"/>
          <p:cNvPicPr>
            <a:picLocks noChangeAspect="1" noChangeArrowheads="1"/>
          </p:cNvPicPr>
          <p:nvPr/>
        </p:nvPicPr>
        <p:blipFill>
          <a:blip r:embed="rId4"/>
          <a:srcRect/>
          <a:stretch>
            <a:fillRect/>
          </a:stretch>
        </p:blipFill>
        <p:spPr bwMode="auto">
          <a:xfrm>
            <a:off x="528638" y="3092450"/>
            <a:ext cx="411162" cy="360363"/>
          </a:xfrm>
          <a:prstGeom prst="rect">
            <a:avLst/>
          </a:prstGeom>
          <a:noFill/>
          <a:ln w="9525">
            <a:noFill/>
            <a:miter lim="800000"/>
            <a:headEnd/>
            <a:tailEnd/>
          </a:ln>
        </p:spPr>
      </p:pic>
      <p:pic>
        <p:nvPicPr>
          <p:cNvPr id="58392" name="Picture 23" descr="quote mark"/>
          <p:cNvPicPr>
            <a:picLocks noChangeAspect="1" noChangeArrowheads="1"/>
          </p:cNvPicPr>
          <p:nvPr/>
        </p:nvPicPr>
        <p:blipFill>
          <a:blip r:embed="rId4"/>
          <a:srcRect/>
          <a:stretch>
            <a:fillRect/>
          </a:stretch>
        </p:blipFill>
        <p:spPr bwMode="auto">
          <a:xfrm>
            <a:off x="528638" y="3629025"/>
            <a:ext cx="411162" cy="358775"/>
          </a:xfrm>
          <a:prstGeom prst="rect">
            <a:avLst/>
          </a:prstGeom>
          <a:noFill/>
          <a:ln w="9525">
            <a:noFill/>
            <a:miter lim="800000"/>
            <a:headEnd/>
            <a:tailEnd/>
          </a:ln>
        </p:spPr>
      </p:pic>
      <p:pic>
        <p:nvPicPr>
          <p:cNvPr id="58393" name="Picture 23" descr="quote mark"/>
          <p:cNvPicPr>
            <a:picLocks noChangeAspect="1" noChangeArrowheads="1"/>
          </p:cNvPicPr>
          <p:nvPr/>
        </p:nvPicPr>
        <p:blipFill>
          <a:blip r:embed="rId4"/>
          <a:srcRect/>
          <a:stretch>
            <a:fillRect/>
          </a:stretch>
        </p:blipFill>
        <p:spPr bwMode="auto">
          <a:xfrm>
            <a:off x="528638" y="4164013"/>
            <a:ext cx="411162" cy="358775"/>
          </a:xfrm>
          <a:prstGeom prst="rect">
            <a:avLst/>
          </a:prstGeom>
          <a:noFill/>
          <a:ln w="9525">
            <a:noFill/>
            <a:miter lim="800000"/>
            <a:headEnd/>
            <a:tailEnd/>
          </a:ln>
        </p:spPr>
      </p:pic>
      <p:pic>
        <p:nvPicPr>
          <p:cNvPr id="58394" name="Picture 23" descr="quote mark"/>
          <p:cNvPicPr>
            <a:picLocks noChangeAspect="1" noChangeArrowheads="1"/>
          </p:cNvPicPr>
          <p:nvPr/>
        </p:nvPicPr>
        <p:blipFill>
          <a:blip r:embed="rId4"/>
          <a:srcRect/>
          <a:stretch>
            <a:fillRect/>
          </a:stretch>
        </p:blipFill>
        <p:spPr bwMode="auto">
          <a:xfrm>
            <a:off x="528638" y="4699000"/>
            <a:ext cx="411162" cy="360363"/>
          </a:xfrm>
          <a:prstGeom prst="rect">
            <a:avLst/>
          </a:prstGeom>
          <a:noFill/>
          <a:ln w="9525">
            <a:noFill/>
            <a:miter lim="800000"/>
            <a:headEnd/>
            <a:tailEnd/>
          </a:ln>
        </p:spPr>
      </p:pic>
      <p:pic>
        <p:nvPicPr>
          <p:cNvPr id="58395" name="Picture 23" descr="quote mark"/>
          <p:cNvPicPr>
            <a:picLocks noChangeAspect="1" noChangeArrowheads="1"/>
          </p:cNvPicPr>
          <p:nvPr/>
        </p:nvPicPr>
        <p:blipFill>
          <a:blip r:embed="rId4"/>
          <a:srcRect/>
          <a:stretch>
            <a:fillRect/>
          </a:stretch>
        </p:blipFill>
        <p:spPr bwMode="auto">
          <a:xfrm>
            <a:off x="528638" y="5235575"/>
            <a:ext cx="411162" cy="358775"/>
          </a:xfrm>
          <a:prstGeom prst="rect">
            <a:avLst/>
          </a:prstGeom>
          <a:noFill/>
          <a:ln w="9525">
            <a:noFill/>
            <a:miter lim="800000"/>
            <a:headEnd/>
            <a:tailEnd/>
          </a:ln>
        </p:spPr>
      </p:pic>
      <p:pic>
        <p:nvPicPr>
          <p:cNvPr id="58396" name="Picture 23" descr="quote mark"/>
          <p:cNvPicPr>
            <a:picLocks noChangeAspect="1" noChangeArrowheads="1"/>
          </p:cNvPicPr>
          <p:nvPr/>
        </p:nvPicPr>
        <p:blipFill>
          <a:blip r:embed="rId4"/>
          <a:srcRect/>
          <a:stretch>
            <a:fillRect/>
          </a:stretch>
        </p:blipFill>
        <p:spPr bwMode="auto">
          <a:xfrm>
            <a:off x="528638" y="5770563"/>
            <a:ext cx="411162" cy="358775"/>
          </a:xfrm>
          <a:prstGeom prst="rect">
            <a:avLst/>
          </a:prstGeom>
          <a:noFill/>
          <a:ln w="9525">
            <a:noFill/>
            <a:miter lim="800000"/>
            <a:headEnd/>
            <a:tailEnd/>
          </a:ln>
        </p:spPr>
      </p:pic>
      <p:sp>
        <p:nvSpPr>
          <p:cNvPr id="58397" name="Rectangle 35"/>
          <p:cNvSpPr>
            <a:spLocks noChangeArrowheads="1"/>
          </p:cNvSpPr>
          <p:nvPr/>
        </p:nvSpPr>
        <p:spPr bwMode="auto">
          <a:xfrm>
            <a:off x="5651500" y="2024063"/>
            <a:ext cx="2724150" cy="341312"/>
          </a:xfrm>
          <a:prstGeom prst="rect">
            <a:avLst/>
          </a:prstGeom>
          <a:noFill/>
          <a:ln w="9525">
            <a:noFill/>
            <a:miter lim="800000"/>
            <a:headEnd/>
            <a:tailEnd/>
          </a:ln>
        </p:spPr>
        <p:txBody>
          <a:bodyPr wrap="none">
            <a:spAutoFit/>
          </a:bodyPr>
          <a:lstStyle/>
          <a:p>
            <a:pPr>
              <a:lnSpc>
                <a:spcPct val="90000"/>
              </a:lnSpc>
              <a:spcBef>
                <a:spcPct val="42000"/>
              </a:spcBef>
            </a:pPr>
            <a:r>
              <a:rPr lang="en-US">
                <a:solidFill>
                  <a:srgbClr val="26A5DD"/>
                </a:solidFill>
                <a:sym typeface="Arial" charset="0"/>
              </a:rPr>
              <a:t>Food and CPG mentions</a:t>
            </a:r>
          </a:p>
        </p:txBody>
      </p:sp>
      <p:sp>
        <p:nvSpPr>
          <p:cNvPr id="58398" name="Rectangle 35"/>
          <p:cNvSpPr>
            <a:spLocks noChangeArrowheads="1"/>
          </p:cNvSpPr>
          <p:nvPr/>
        </p:nvSpPr>
        <p:spPr bwMode="auto">
          <a:xfrm>
            <a:off x="5651500" y="2544763"/>
            <a:ext cx="1658938" cy="341312"/>
          </a:xfrm>
          <a:prstGeom prst="rect">
            <a:avLst/>
          </a:prstGeom>
          <a:noFill/>
          <a:ln w="9525">
            <a:noFill/>
            <a:miter lim="800000"/>
            <a:headEnd/>
            <a:tailEnd/>
          </a:ln>
        </p:spPr>
        <p:txBody>
          <a:bodyPr wrap="none">
            <a:spAutoFit/>
          </a:bodyPr>
          <a:lstStyle/>
          <a:p>
            <a:pPr>
              <a:lnSpc>
                <a:spcPct val="90000"/>
              </a:lnSpc>
              <a:spcBef>
                <a:spcPct val="42000"/>
              </a:spcBef>
            </a:pPr>
            <a:r>
              <a:rPr lang="en-US">
                <a:solidFill>
                  <a:srgbClr val="26A5DD"/>
                </a:solidFill>
                <a:sym typeface="Arial" charset="0"/>
              </a:rPr>
              <a:t>Auto mentions</a:t>
            </a:r>
          </a:p>
        </p:txBody>
      </p:sp>
      <p:sp>
        <p:nvSpPr>
          <p:cNvPr id="58399" name="Rectangle 35"/>
          <p:cNvSpPr>
            <a:spLocks noChangeArrowheads="1"/>
          </p:cNvSpPr>
          <p:nvPr/>
        </p:nvSpPr>
        <p:spPr bwMode="auto">
          <a:xfrm>
            <a:off x="5651500" y="3090863"/>
            <a:ext cx="2647950" cy="346075"/>
          </a:xfrm>
          <a:prstGeom prst="rect">
            <a:avLst/>
          </a:prstGeom>
          <a:noFill/>
          <a:ln w="9525">
            <a:noFill/>
            <a:miter lim="800000"/>
            <a:headEnd/>
            <a:tailEnd/>
          </a:ln>
        </p:spPr>
        <p:txBody>
          <a:bodyPr wrap="none">
            <a:spAutoFit/>
          </a:bodyPr>
          <a:lstStyle/>
          <a:p>
            <a:pPr>
              <a:lnSpc>
                <a:spcPct val="90000"/>
              </a:lnSpc>
              <a:spcBef>
                <a:spcPct val="42000"/>
              </a:spcBef>
            </a:pPr>
            <a:r>
              <a:rPr lang="en-US">
                <a:solidFill>
                  <a:srgbClr val="26A5DD"/>
                </a:solidFill>
                <a:sym typeface="Arial" charset="0"/>
              </a:rPr>
              <a:t>Pharma brand mentions</a:t>
            </a:r>
          </a:p>
        </p:txBody>
      </p:sp>
      <p:sp>
        <p:nvSpPr>
          <p:cNvPr id="58400" name="Rectangle 35"/>
          <p:cNvSpPr>
            <a:spLocks noChangeArrowheads="1"/>
          </p:cNvSpPr>
          <p:nvPr/>
        </p:nvSpPr>
        <p:spPr bwMode="auto">
          <a:xfrm>
            <a:off x="5651500" y="3624263"/>
            <a:ext cx="2352675" cy="346075"/>
          </a:xfrm>
          <a:prstGeom prst="rect">
            <a:avLst/>
          </a:prstGeom>
          <a:noFill/>
          <a:ln w="9525">
            <a:noFill/>
            <a:miter lim="800000"/>
            <a:headEnd/>
            <a:tailEnd/>
          </a:ln>
        </p:spPr>
        <p:txBody>
          <a:bodyPr wrap="none">
            <a:spAutoFit/>
          </a:bodyPr>
          <a:lstStyle/>
          <a:p>
            <a:pPr>
              <a:lnSpc>
                <a:spcPct val="90000"/>
              </a:lnSpc>
              <a:spcBef>
                <a:spcPct val="42000"/>
              </a:spcBef>
            </a:pPr>
            <a:r>
              <a:rPr lang="en-US">
                <a:solidFill>
                  <a:srgbClr val="26A5DD"/>
                </a:solidFill>
                <a:sym typeface="Arial" charset="0"/>
              </a:rPr>
              <a:t>Technology mentions</a:t>
            </a:r>
          </a:p>
        </p:txBody>
      </p:sp>
      <p:sp>
        <p:nvSpPr>
          <p:cNvPr id="58401" name="Rectangle 35"/>
          <p:cNvSpPr>
            <a:spLocks noChangeArrowheads="1"/>
          </p:cNvSpPr>
          <p:nvPr/>
        </p:nvSpPr>
        <p:spPr bwMode="auto">
          <a:xfrm>
            <a:off x="5651500" y="4144963"/>
            <a:ext cx="2763838" cy="346075"/>
          </a:xfrm>
          <a:prstGeom prst="rect">
            <a:avLst/>
          </a:prstGeom>
          <a:noFill/>
          <a:ln w="9525">
            <a:noFill/>
            <a:miter lim="800000"/>
            <a:headEnd/>
            <a:tailEnd/>
          </a:ln>
        </p:spPr>
        <p:txBody>
          <a:bodyPr wrap="none">
            <a:spAutoFit/>
          </a:bodyPr>
          <a:lstStyle/>
          <a:p>
            <a:pPr>
              <a:lnSpc>
                <a:spcPct val="90000"/>
              </a:lnSpc>
              <a:spcBef>
                <a:spcPct val="42000"/>
              </a:spcBef>
            </a:pPr>
            <a:r>
              <a:rPr lang="en-US">
                <a:solidFill>
                  <a:srgbClr val="26A5DD"/>
                </a:solidFill>
                <a:sym typeface="Arial" charset="0"/>
              </a:rPr>
              <a:t>Entertainment and media</a:t>
            </a:r>
          </a:p>
        </p:txBody>
      </p:sp>
      <p:sp>
        <p:nvSpPr>
          <p:cNvPr id="58402" name="Rectangle 35"/>
          <p:cNvSpPr>
            <a:spLocks noChangeArrowheads="1"/>
          </p:cNvSpPr>
          <p:nvPr/>
        </p:nvSpPr>
        <p:spPr bwMode="auto">
          <a:xfrm>
            <a:off x="5651500" y="4691063"/>
            <a:ext cx="2852738" cy="341312"/>
          </a:xfrm>
          <a:prstGeom prst="rect">
            <a:avLst/>
          </a:prstGeom>
          <a:noFill/>
          <a:ln w="9525">
            <a:noFill/>
            <a:miter lim="800000"/>
            <a:headEnd/>
            <a:tailEnd/>
          </a:ln>
        </p:spPr>
        <p:txBody>
          <a:bodyPr wrap="none">
            <a:spAutoFit/>
          </a:bodyPr>
          <a:lstStyle/>
          <a:p>
            <a:pPr>
              <a:lnSpc>
                <a:spcPct val="90000"/>
              </a:lnSpc>
              <a:spcBef>
                <a:spcPct val="42000"/>
              </a:spcBef>
            </a:pPr>
            <a:r>
              <a:rPr lang="en-US">
                <a:solidFill>
                  <a:srgbClr val="26A5DD"/>
                </a:solidFill>
                <a:sym typeface="Arial" charset="0"/>
              </a:rPr>
              <a:t>Home &amp; Garden mentions</a:t>
            </a:r>
          </a:p>
        </p:txBody>
      </p:sp>
      <p:sp>
        <p:nvSpPr>
          <p:cNvPr id="58403" name="Rectangle 35"/>
          <p:cNvSpPr>
            <a:spLocks noChangeArrowheads="1"/>
          </p:cNvSpPr>
          <p:nvPr/>
        </p:nvSpPr>
        <p:spPr bwMode="auto">
          <a:xfrm>
            <a:off x="5651500" y="5262563"/>
            <a:ext cx="2365375" cy="346075"/>
          </a:xfrm>
          <a:prstGeom prst="rect">
            <a:avLst/>
          </a:prstGeom>
          <a:noFill/>
          <a:ln w="9525">
            <a:noFill/>
            <a:miter lim="800000"/>
            <a:headEnd/>
            <a:tailEnd/>
          </a:ln>
        </p:spPr>
        <p:txBody>
          <a:bodyPr wrap="none">
            <a:spAutoFit/>
          </a:bodyPr>
          <a:lstStyle/>
          <a:p>
            <a:pPr>
              <a:lnSpc>
                <a:spcPct val="90000"/>
              </a:lnSpc>
              <a:spcBef>
                <a:spcPct val="42000"/>
              </a:spcBef>
            </a:pPr>
            <a:r>
              <a:rPr lang="en-US">
                <a:solidFill>
                  <a:srgbClr val="26A5DD"/>
                </a:solidFill>
                <a:sym typeface="Arial" charset="0"/>
              </a:rPr>
              <a:t>Financial discussions</a:t>
            </a:r>
          </a:p>
        </p:txBody>
      </p:sp>
      <p:sp>
        <p:nvSpPr>
          <p:cNvPr id="58404" name="Rectangle 35"/>
          <p:cNvSpPr>
            <a:spLocks noChangeArrowheads="1"/>
          </p:cNvSpPr>
          <p:nvPr/>
        </p:nvSpPr>
        <p:spPr bwMode="auto">
          <a:xfrm>
            <a:off x="5651500" y="5757863"/>
            <a:ext cx="2928938" cy="341312"/>
          </a:xfrm>
          <a:prstGeom prst="rect">
            <a:avLst/>
          </a:prstGeom>
          <a:noFill/>
          <a:ln w="9525">
            <a:noFill/>
            <a:miter lim="800000"/>
            <a:headEnd/>
            <a:tailEnd/>
          </a:ln>
        </p:spPr>
        <p:txBody>
          <a:bodyPr wrap="none">
            <a:spAutoFit/>
          </a:bodyPr>
          <a:lstStyle/>
          <a:p>
            <a:pPr>
              <a:lnSpc>
                <a:spcPct val="90000"/>
              </a:lnSpc>
              <a:spcBef>
                <a:spcPct val="42000"/>
              </a:spcBef>
            </a:pPr>
            <a:r>
              <a:rPr lang="en-US">
                <a:solidFill>
                  <a:srgbClr val="26A5DD"/>
                </a:solidFill>
                <a:sym typeface="Arial" charset="0"/>
              </a:rPr>
              <a:t>Beauty brands discussions</a:t>
            </a:r>
          </a:p>
        </p:txBody>
      </p:sp>
      <p:sp>
        <p:nvSpPr>
          <p:cNvPr id="58405" name="Rectangle 34"/>
          <p:cNvSpPr>
            <a:spLocks noChangeArrowheads="1"/>
          </p:cNvSpPr>
          <p:nvPr/>
        </p:nvSpPr>
        <p:spPr bwMode="auto">
          <a:xfrm>
            <a:off x="939800" y="3044825"/>
            <a:ext cx="3835400" cy="461963"/>
          </a:xfrm>
          <a:prstGeom prst="rect">
            <a:avLst/>
          </a:prstGeom>
          <a:noFill/>
          <a:ln w="9525">
            <a:noFill/>
            <a:miter lim="800000"/>
            <a:headEnd/>
            <a:tailEnd/>
          </a:ln>
        </p:spPr>
        <p:txBody>
          <a:bodyPr anchor="ctr">
            <a:spAutoFit/>
          </a:bodyPr>
          <a:lstStyle/>
          <a:p>
            <a:pPr eaLnBrk="0" hangingPunct="0"/>
            <a:r>
              <a:rPr lang="en-US" sz="1200">
                <a:solidFill>
                  <a:srgbClr val="000000"/>
                </a:solidFill>
                <a:sym typeface="Arial" charset="0"/>
              </a:rPr>
              <a:t>Does anyone take medication for allergies. My doctor told me it was okay to take Zyrtec.”</a:t>
            </a:r>
          </a:p>
        </p:txBody>
      </p:sp>
      <p:sp>
        <p:nvSpPr>
          <p:cNvPr id="58406" name="Rectangle 34"/>
          <p:cNvSpPr>
            <a:spLocks noChangeArrowheads="1"/>
          </p:cNvSpPr>
          <p:nvPr/>
        </p:nvSpPr>
        <p:spPr bwMode="auto">
          <a:xfrm>
            <a:off x="939800" y="4106863"/>
            <a:ext cx="3995738" cy="646112"/>
          </a:xfrm>
          <a:prstGeom prst="rect">
            <a:avLst/>
          </a:prstGeom>
          <a:noFill/>
          <a:ln w="9525">
            <a:noFill/>
            <a:miter lim="800000"/>
            <a:headEnd/>
            <a:tailEnd/>
          </a:ln>
        </p:spPr>
        <p:txBody>
          <a:bodyPr anchor="ctr">
            <a:spAutoFit/>
          </a:bodyPr>
          <a:lstStyle/>
          <a:p>
            <a:pPr eaLnBrk="0" hangingPunct="0"/>
            <a:r>
              <a:rPr lang="en-US" sz="1200">
                <a:solidFill>
                  <a:srgbClr val="000000"/>
                </a:solidFill>
                <a:sym typeface="Arial" charset="0"/>
              </a:rPr>
              <a:t>Your top three TV shows: Desperate Housewives, Modern Family, and currently, America's Got Talent! Lol.”</a:t>
            </a:r>
          </a:p>
          <a:p>
            <a:pPr eaLnBrk="0" hangingPunct="0"/>
            <a:endParaRPr lang="en-US" sz="1200">
              <a:solidFill>
                <a:srgbClr val="000000"/>
              </a:solidFill>
              <a:sym typeface="Arial" charset="0"/>
            </a:endParaRPr>
          </a:p>
        </p:txBody>
      </p:sp>
      <p:sp>
        <p:nvSpPr>
          <p:cNvPr id="58407" name="Rectangle 34"/>
          <p:cNvSpPr>
            <a:spLocks noChangeArrowheads="1"/>
          </p:cNvSpPr>
          <p:nvPr/>
        </p:nvSpPr>
        <p:spPr bwMode="auto">
          <a:xfrm>
            <a:off x="939800" y="4532313"/>
            <a:ext cx="3835400" cy="831850"/>
          </a:xfrm>
          <a:prstGeom prst="rect">
            <a:avLst/>
          </a:prstGeom>
          <a:noFill/>
          <a:ln w="9525">
            <a:noFill/>
            <a:miter lim="800000"/>
            <a:headEnd/>
            <a:tailEnd/>
          </a:ln>
        </p:spPr>
        <p:txBody>
          <a:bodyPr anchor="ctr">
            <a:spAutoFit/>
          </a:bodyPr>
          <a:lstStyle/>
          <a:p>
            <a:pPr eaLnBrk="0" hangingPunct="0"/>
            <a:r>
              <a:rPr lang="en-US" sz="1200">
                <a:solidFill>
                  <a:srgbClr val="000000"/>
                </a:solidFill>
                <a:sym typeface="Arial" charset="0"/>
              </a:rPr>
              <a:t>I went with "Paris" blue by BEHR from Home Depot and found an adorable "Vintage Flashcard" boarder from Lowes.”</a:t>
            </a:r>
          </a:p>
          <a:p>
            <a:pPr eaLnBrk="0" hangingPunct="0"/>
            <a:endParaRPr lang="en-US" sz="1200">
              <a:solidFill>
                <a:srgbClr val="000000"/>
              </a:solidFill>
              <a:sym typeface="Arial" charset="0"/>
            </a:endParaRPr>
          </a:p>
        </p:txBody>
      </p:sp>
      <p:sp>
        <p:nvSpPr>
          <p:cNvPr id="58408" name="Rectangle 34"/>
          <p:cNvSpPr>
            <a:spLocks noChangeArrowheads="1"/>
          </p:cNvSpPr>
          <p:nvPr/>
        </p:nvSpPr>
        <p:spPr bwMode="auto">
          <a:xfrm>
            <a:off x="939800" y="5078413"/>
            <a:ext cx="4052888" cy="831850"/>
          </a:xfrm>
          <a:prstGeom prst="rect">
            <a:avLst/>
          </a:prstGeom>
          <a:noFill/>
          <a:ln w="9525">
            <a:noFill/>
            <a:miter lim="800000"/>
            <a:headEnd/>
            <a:tailEnd/>
          </a:ln>
        </p:spPr>
        <p:txBody>
          <a:bodyPr anchor="ctr">
            <a:spAutoFit/>
          </a:bodyPr>
          <a:lstStyle/>
          <a:p>
            <a:pPr eaLnBrk="0" hangingPunct="0"/>
            <a:r>
              <a:rPr lang="en-US" sz="1200">
                <a:solidFill>
                  <a:srgbClr val="000000"/>
                </a:solidFill>
                <a:sym typeface="Arial" charset="0"/>
              </a:rPr>
              <a:t>For example, when I was in England, I got to use my Bank of America card at Barclay's ATMs without paying any fees DYK...”</a:t>
            </a:r>
          </a:p>
          <a:p>
            <a:pPr eaLnBrk="0" hangingPunct="0"/>
            <a:endParaRPr lang="en-US" sz="1200">
              <a:solidFill>
                <a:srgbClr val="000000"/>
              </a:solidFill>
              <a:sym typeface="Arial" charset="0"/>
            </a:endParaRPr>
          </a:p>
        </p:txBody>
      </p:sp>
      <p:sp>
        <p:nvSpPr>
          <p:cNvPr id="58409" name="Rectangle 32"/>
          <p:cNvSpPr>
            <a:spLocks noChangeArrowheads="1"/>
          </p:cNvSpPr>
          <p:nvPr/>
        </p:nvSpPr>
        <p:spPr bwMode="auto">
          <a:xfrm>
            <a:off x="939800" y="5805488"/>
            <a:ext cx="3949700" cy="274637"/>
          </a:xfrm>
          <a:prstGeom prst="rect">
            <a:avLst/>
          </a:prstGeom>
          <a:noFill/>
          <a:ln w="9525">
            <a:noFill/>
            <a:miter lim="800000"/>
            <a:headEnd/>
            <a:tailEnd/>
          </a:ln>
        </p:spPr>
        <p:txBody>
          <a:bodyPr anchor="ctr">
            <a:spAutoFit/>
          </a:bodyPr>
          <a:lstStyle/>
          <a:p>
            <a:pPr defTabSz="914400"/>
            <a:r>
              <a:rPr lang="en-US" sz="1200">
                <a:solidFill>
                  <a:srgbClr val="000000"/>
                </a:solidFill>
                <a:sym typeface="Arial" charset="0"/>
              </a:rPr>
              <a:t>I actually use Maybelline, which I love.”</a:t>
            </a:r>
          </a:p>
        </p:txBody>
      </p:sp>
      <p:sp>
        <p:nvSpPr>
          <p:cNvPr id="58410" name="Rectangle 52"/>
          <p:cNvSpPr>
            <a:spLocks noChangeArrowheads="1"/>
          </p:cNvSpPr>
          <p:nvPr/>
        </p:nvSpPr>
        <p:spPr bwMode="auto">
          <a:xfrm>
            <a:off x="7151688" y="922338"/>
            <a:ext cx="1992312" cy="1992312"/>
          </a:xfrm>
          <a:prstGeom prst="rect">
            <a:avLst/>
          </a:prstGeom>
          <a:solidFill>
            <a:schemeClr val="accent1"/>
          </a:solidFill>
          <a:ln w="9525">
            <a:solidFill>
              <a:schemeClr val="tx1"/>
            </a:solidFill>
            <a:miter lim="800000"/>
            <a:headEnd/>
            <a:tailEnd/>
          </a:ln>
        </p:spPr>
        <p:txBody>
          <a:bodyPr wrap="none" anchor="ctr"/>
          <a:lstStyle/>
          <a:p>
            <a:pPr algn="ctr" defTabSz="914400"/>
            <a:r>
              <a:rPr lang="en-US"/>
              <a:t>Home specific</a:t>
            </a:r>
          </a:p>
          <a:p>
            <a:pPr algn="ctr" defTabSz="914400"/>
            <a:r>
              <a:rPr lang="en-US"/>
              <a:t> information </a:t>
            </a:r>
          </a:p>
          <a:p>
            <a:pPr algn="ctr" defTabSz="914400"/>
            <a:r>
              <a:rPr lang="en-US"/>
              <a:t>coming from Jim</a:t>
            </a: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0417" name="Picture 13" descr="HG_HP_FINAL-1"/>
          <p:cNvPicPr>
            <a:picLocks noChangeAspect="1" noChangeArrowheads="1"/>
          </p:cNvPicPr>
          <p:nvPr/>
        </p:nvPicPr>
        <p:blipFill>
          <a:blip r:embed="rId2"/>
          <a:srcRect l="7426" r="7732" b="38879"/>
          <a:stretch>
            <a:fillRect/>
          </a:stretch>
        </p:blipFill>
        <p:spPr bwMode="auto">
          <a:xfrm>
            <a:off x="2659063" y="906463"/>
            <a:ext cx="3732212" cy="5572125"/>
          </a:xfrm>
          <a:prstGeom prst="rect">
            <a:avLst/>
          </a:prstGeom>
          <a:noFill/>
          <a:ln w="9525">
            <a:solidFill>
              <a:schemeClr val="tx1"/>
            </a:solidFill>
            <a:miter lim="800000"/>
            <a:headEnd/>
            <a:tailEnd/>
          </a:ln>
        </p:spPr>
      </p:pic>
      <p:sp>
        <p:nvSpPr>
          <p:cNvPr id="60418" name="Title 1"/>
          <p:cNvSpPr>
            <a:spLocks noGrp="1"/>
          </p:cNvSpPr>
          <p:nvPr>
            <p:ph type="title" idx="4294967295"/>
          </p:nvPr>
        </p:nvSpPr>
        <p:spPr>
          <a:xfrm>
            <a:off x="304800" y="274638"/>
            <a:ext cx="8229600" cy="1143000"/>
          </a:xfrm>
          <a:prstGeom prst="rect">
            <a:avLst/>
          </a:prstGeom>
        </p:spPr>
        <p:txBody>
          <a:bodyPr anchor="t"/>
          <a:lstStyle/>
          <a:p>
            <a:pPr eaLnBrk="1" hangingPunct="1"/>
            <a:r>
              <a:rPr lang="en-US" sz="2800" smtClean="0">
                <a:solidFill>
                  <a:schemeClr val="tx2"/>
                </a:solidFill>
                <a:latin typeface="Arial" charset="0"/>
                <a:cs typeface="Arial" charset="0"/>
              </a:rPr>
              <a:t>Home and Garden Site Review</a:t>
            </a:r>
          </a:p>
        </p:txBody>
      </p:sp>
      <p:sp>
        <p:nvSpPr>
          <p:cNvPr id="60419" name="Oval 9"/>
          <p:cNvSpPr>
            <a:spLocks noChangeArrowheads="1"/>
          </p:cNvSpPr>
          <p:nvPr/>
        </p:nvSpPr>
        <p:spPr bwMode="auto">
          <a:xfrm>
            <a:off x="1668463" y="1285875"/>
            <a:ext cx="1247775" cy="1247775"/>
          </a:xfrm>
          <a:prstGeom prst="ellipse">
            <a:avLst/>
          </a:prstGeom>
          <a:solidFill>
            <a:schemeClr val="accent1"/>
          </a:solidFill>
          <a:ln w="9525">
            <a:noFill/>
            <a:round/>
            <a:headEnd/>
            <a:tailEnd/>
          </a:ln>
        </p:spPr>
        <p:txBody>
          <a:bodyPr anchor="ctr"/>
          <a:lstStyle/>
          <a:p>
            <a:endParaRPr lang="en-US"/>
          </a:p>
        </p:txBody>
      </p:sp>
      <p:sp>
        <p:nvSpPr>
          <p:cNvPr id="60420" name="Rectangle 5"/>
          <p:cNvSpPr>
            <a:spLocks/>
          </p:cNvSpPr>
          <p:nvPr/>
        </p:nvSpPr>
        <p:spPr bwMode="auto">
          <a:xfrm>
            <a:off x="1790700" y="1560513"/>
            <a:ext cx="1003300" cy="876300"/>
          </a:xfrm>
          <a:prstGeom prst="rect">
            <a:avLst/>
          </a:prstGeom>
          <a:noFill/>
          <a:ln w="9525">
            <a:noFill/>
            <a:miter lim="800000"/>
            <a:headEnd/>
            <a:tailEnd/>
          </a:ln>
        </p:spPr>
        <p:txBody>
          <a:bodyPr lIns="0" tIns="0" rIns="0" bIns="0"/>
          <a:lstStyle/>
          <a:p>
            <a:pPr algn="ctr" defTabSz="914400" eaLnBrk="0" hangingPunct="0">
              <a:spcBef>
                <a:spcPct val="20000"/>
              </a:spcBef>
              <a:buFont typeface="Arial" charset="0"/>
              <a:buNone/>
            </a:pPr>
            <a:r>
              <a:rPr lang="en-US">
                <a:solidFill>
                  <a:schemeClr val="bg1"/>
                </a:solidFill>
              </a:rPr>
              <a:t>Her life, her home</a:t>
            </a:r>
          </a:p>
        </p:txBody>
      </p:sp>
      <p:sp>
        <p:nvSpPr>
          <p:cNvPr id="60421" name="Oval 9"/>
          <p:cNvSpPr>
            <a:spLocks noChangeArrowheads="1"/>
          </p:cNvSpPr>
          <p:nvPr/>
        </p:nvSpPr>
        <p:spPr bwMode="auto">
          <a:xfrm>
            <a:off x="5518150" y="5140325"/>
            <a:ext cx="1247775" cy="1247775"/>
          </a:xfrm>
          <a:prstGeom prst="ellipse">
            <a:avLst/>
          </a:prstGeom>
          <a:solidFill>
            <a:schemeClr val="accent1"/>
          </a:solidFill>
          <a:ln w="9525">
            <a:noFill/>
            <a:round/>
            <a:headEnd/>
            <a:tailEnd/>
          </a:ln>
        </p:spPr>
        <p:txBody>
          <a:bodyPr anchor="ctr"/>
          <a:lstStyle/>
          <a:p>
            <a:endParaRPr lang="en-US"/>
          </a:p>
        </p:txBody>
      </p:sp>
      <p:sp>
        <p:nvSpPr>
          <p:cNvPr id="60422" name="Rectangle 5"/>
          <p:cNvSpPr>
            <a:spLocks/>
          </p:cNvSpPr>
          <p:nvPr/>
        </p:nvSpPr>
        <p:spPr bwMode="auto">
          <a:xfrm>
            <a:off x="5518150" y="5414963"/>
            <a:ext cx="1247775" cy="876300"/>
          </a:xfrm>
          <a:prstGeom prst="rect">
            <a:avLst/>
          </a:prstGeom>
          <a:noFill/>
          <a:ln w="9525">
            <a:noFill/>
            <a:miter lim="800000"/>
            <a:headEnd/>
            <a:tailEnd/>
          </a:ln>
        </p:spPr>
        <p:txBody>
          <a:bodyPr lIns="0" tIns="0" rIns="0" bIns="0"/>
          <a:lstStyle/>
          <a:p>
            <a:pPr algn="ctr" defTabSz="914400" eaLnBrk="0" hangingPunct="0">
              <a:spcBef>
                <a:spcPct val="20000"/>
              </a:spcBef>
              <a:buFont typeface="Arial" charset="0"/>
              <a:buNone/>
            </a:pPr>
            <a:r>
              <a:rPr lang="en-US">
                <a:solidFill>
                  <a:schemeClr val="bg1"/>
                </a:solidFill>
              </a:rPr>
              <a:t>Task-orientation</a:t>
            </a:r>
          </a:p>
        </p:txBody>
      </p:sp>
      <p:sp>
        <p:nvSpPr>
          <p:cNvPr id="60423" name="Oval 9"/>
          <p:cNvSpPr>
            <a:spLocks noChangeArrowheads="1"/>
          </p:cNvSpPr>
          <p:nvPr/>
        </p:nvSpPr>
        <p:spPr bwMode="auto">
          <a:xfrm>
            <a:off x="5276850" y="1697038"/>
            <a:ext cx="1731963" cy="1731962"/>
          </a:xfrm>
          <a:prstGeom prst="ellipse">
            <a:avLst/>
          </a:prstGeom>
          <a:solidFill>
            <a:schemeClr val="bg2"/>
          </a:solidFill>
          <a:ln w="9525">
            <a:noFill/>
            <a:round/>
            <a:headEnd/>
            <a:tailEnd/>
          </a:ln>
        </p:spPr>
        <p:txBody>
          <a:bodyPr anchor="ctr"/>
          <a:lstStyle/>
          <a:p>
            <a:endParaRPr lang="en-US"/>
          </a:p>
        </p:txBody>
      </p:sp>
      <p:sp>
        <p:nvSpPr>
          <p:cNvPr id="60424" name="Rectangle 5"/>
          <p:cNvSpPr>
            <a:spLocks/>
          </p:cNvSpPr>
          <p:nvPr/>
        </p:nvSpPr>
        <p:spPr bwMode="auto">
          <a:xfrm>
            <a:off x="5408613" y="2152650"/>
            <a:ext cx="1466850" cy="973138"/>
          </a:xfrm>
          <a:prstGeom prst="rect">
            <a:avLst/>
          </a:prstGeom>
          <a:noFill/>
          <a:ln w="9525">
            <a:noFill/>
            <a:miter lim="800000"/>
            <a:headEnd/>
            <a:tailEnd/>
          </a:ln>
        </p:spPr>
        <p:txBody>
          <a:bodyPr lIns="0" tIns="0" rIns="0" bIns="0"/>
          <a:lstStyle/>
          <a:p>
            <a:pPr algn="ctr" defTabSz="914400" eaLnBrk="0" hangingPunct="0">
              <a:spcBef>
                <a:spcPct val="20000"/>
              </a:spcBef>
              <a:buFont typeface="Arial" charset="0"/>
              <a:buNone/>
            </a:pPr>
            <a:r>
              <a:rPr lang="en-US">
                <a:solidFill>
                  <a:schemeClr val="bg1"/>
                </a:solidFill>
              </a:rPr>
              <a:t>Slideshows and photos for inspiration</a:t>
            </a:r>
          </a:p>
        </p:txBody>
      </p:sp>
      <p:sp>
        <p:nvSpPr>
          <p:cNvPr id="60425" name="Oval 9"/>
          <p:cNvSpPr>
            <a:spLocks noChangeArrowheads="1"/>
          </p:cNvSpPr>
          <p:nvPr/>
        </p:nvSpPr>
        <p:spPr bwMode="auto">
          <a:xfrm>
            <a:off x="1212850" y="3683000"/>
            <a:ext cx="1731963" cy="1731963"/>
          </a:xfrm>
          <a:prstGeom prst="ellipse">
            <a:avLst/>
          </a:prstGeom>
          <a:solidFill>
            <a:srgbClr val="E40000"/>
          </a:solidFill>
          <a:ln w="9525">
            <a:noFill/>
            <a:round/>
            <a:headEnd/>
            <a:tailEnd/>
          </a:ln>
        </p:spPr>
        <p:txBody>
          <a:bodyPr anchor="ctr"/>
          <a:lstStyle/>
          <a:p>
            <a:endParaRPr lang="en-US"/>
          </a:p>
        </p:txBody>
      </p:sp>
      <p:sp>
        <p:nvSpPr>
          <p:cNvPr id="60426" name="Rectangle 5"/>
          <p:cNvSpPr>
            <a:spLocks/>
          </p:cNvSpPr>
          <p:nvPr/>
        </p:nvSpPr>
        <p:spPr bwMode="auto">
          <a:xfrm>
            <a:off x="1346200" y="4000500"/>
            <a:ext cx="1466850" cy="1109663"/>
          </a:xfrm>
          <a:prstGeom prst="rect">
            <a:avLst/>
          </a:prstGeom>
          <a:noFill/>
          <a:ln w="9525">
            <a:noFill/>
            <a:miter lim="800000"/>
            <a:headEnd/>
            <a:tailEnd/>
          </a:ln>
        </p:spPr>
        <p:txBody>
          <a:bodyPr lIns="0" tIns="0" rIns="0" bIns="0"/>
          <a:lstStyle/>
          <a:p>
            <a:pPr algn="ctr" defTabSz="914400" eaLnBrk="0" hangingPunct="0">
              <a:spcBef>
                <a:spcPct val="20000"/>
              </a:spcBef>
              <a:buFont typeface="Arial" charset="0"/>
              <a:buNone/>
            </a:pPr>
            <a:r>
              <a:rPr lang="en-US">
                <a:solidFill>
                  <a:schemeClr val="bg1"/>
                </a:solidFill>
              </a:rPr>
              <a:t>Connect </a:t>
            </a:r>
            <a:br>
              <a:rPr lang="en-US">
                <a:solidFill>
                  <a:schemeClr val="bg1"/>
                </a:solidFill>
              </a:rPr>
            </a:br>
            <a:r>
              <a:rPr lang="en-US">
                <a:solidFill>
                  <a:schemeClr val="bg1"/>
                </a:solidFill>
              </a:rPr>
              <a:t>with her passion </a:t>
            </a:r>
            <a:br>
              <a:rPr lang="en-US">
                <a:solidFill>
                  <a:schemeClr val="bg1"/>
                </a:solidFill>
              </a:rPr>
            </a:br>
            <a:r>
              <a:rPr lang="en-US">
                <a:solidFill>
                  <a:schemeClr val="bg1"/>
                </a:solidFill>
              </a:rPr>
              <a:t>points</a:t>
            </a: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41" name="Title 1"/>
          <p:cNvSpPr>
            <a:spLocks noGrp="1"/>
          </p:cNvSpPr>
          <p:nvPr>
            <p:ph type="title" idx="4294967295"/>
          </p:nvPr>
        </p:nvSpPr>
        <p:spPr>
          <a:xfrm>
            <a:off x="457200" y="274638"/>
            <a:ext cx="8686800" cy="1143000"/>
          </a:xfrm>
          <a:prstGeom prst="rect">
            <a:avLst/>
          </a:prstGeom>
        </p:spPr>
        <p:txBody>
          <a:bodyPr anchor="t"/>
          <a:lstStyle/>
          <a:p>
            <a:r>
              <a:rPr lang="en-US" sz="2800" smtClean="0">
                <a:solidFill>
                  <a:schemeClr val="tx2"/>
                </a:solidFill>
                <a:latin typeface="Arial" charset="0"/>
                <a:cs typeface="Arial" charset="0"/>
              </a:rPr>
              <a:t>Create brand success with iVillage </a:t>
            </a:r>
            <a:br>
              <a:rPr lang="en-US" sz="2800" smtClean="0">
                <a:solidFill>
                  <a:schemeClr val="tx2"/>
                </a:solidFill>
                <a:latin typeface="Arial" charset="0"/>
                <a:cs typeface="Arial" charset="0"/>
              </a:rPr>
            </a:br>
            <a:r>
              <a:rPr lang="en-US" sz="2800" smtClean="0">
                <a:solidFill>
                  <a:schemeClr val="tx2"/>
                </a:solidFill>
                <a:latin typeface="Arial" charset="0"/>
                <a:cs typeface="Arial" charset="0"/>
              </a:rPr>
              <a:t>Home and Garden</a:t>
            </a:r>
          </a:p>
        </p:txBody>
      </p:sp>
      <p:sp>
        <p:nvSpPr>
          <p:cNvPr id="61442" name="TextBox 4"/>
          <p:cNvSpPr txBox="1">
            <a:spLocks noChangeArrowheads="1"/>
          </p:cNvSpPr>
          <p:nvPr/>
        </p:nvSpPr>
        <p:spPr bwMode="auto">
          <a:xfrm>
            <a:off x="6870700" y="2516188"/>
            <a:ext cx="1892300" cy="923925"/>
          </a:xfrm>
          <a:prstGeom prst="rect">
            <a:avLst/>
          </a:prstGeom>
          <a:noFill/>
          <a:ln w="9525">
            <a:noFill/>
            <a:miter lim="800000"/>
            <a:headEnd/>
            <a:tailEnd/>
          </a:ln>
        </p:spPr>
        <p:txBody>
          <a:bodyPr>
            <a:spAutoFit/>
          </a:bodyPr>
          <a:lstStyle/>
          <a:p>
            <a:pPr algn="ctr"/>
            <a:r>
              <a:rPr lang="en-US" dirty="0">
                <a:solidFill>
                  <a:schemeClr val="bg1"/>
                </a:solidFill>
              </a:rPr>
              <a:t>Purchase influencer and shopper data</a:t>
            </a:r>
          </a:p>
        </p:txBody>
      </p:sp>
      <p:grpSp>
        <p:nvGrpSpPr>
          <p:cNvPr id="61443" name="Group 16"/>
          <p:cNvGrpSpPr>
            <a:grpSpLocks/>
          </p:cNvGrpSpPr>
          <p:nvPr/>
        </p:nvGrpSpPr>
        <p:grpSpPr bwMode="auto">
          <a:xfrm>
            <a:off x="2016125" y="1516063"/>
            <a:ext cx="1784350" cy="1784350"/>
            <a:chOff x="-2014321" y="4343203"/>
            <a:chExt cx="1784128" cy="1784128"/>
          </a:xfrm>
        </p:grpSpPr>
        <p:sp>
          <p:nvSpPr>
            <p:cNvPr id="6" name="Oval 5"/>
            <p:cNvSpPr/>
            <p:nvPr/>
          </p:nvSpPr>
          <p:spPr>
            <a:xfrm>
              <a:off x="-2014321" y="4343203"/>
              <a:ext cx="1784128" cy="178412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cs typeface="Arial"/>
              </a:endParaRPr>
            </a:p>
          </p:txBody>
        </p:sp>
        <p:sp>
          <p:nvSpPr>
            <p:cNvPr id="61453" name="TextBox 6"/>
            <p:cNvSpPr txBox="1">
              <a:spLocks noChangeArrowheads="1"/>
            </p:cNvSpPr>
            <p:nvPr/>
          </p:nvSpPr>
          <p:spPr bwMode="auto">
            <a:xfrm>
              <a:off x="-1785831" y="4674430"/>
              <a:ext cx="1327148" cy="1121675"/>
            </a:xfrm>
            <a:prstGeom prst="rect">
              <a:avLst/>
            </a:prstGeom>
            <a:noFill/>
            <a:ln w="9525">
              <a:noFill/>
              <a:miter lim="800000"/>
              <a:headEnd/>
              <a:tailEnd/>
            </a:ln>
          </p:spPr>
          <p:txBody>
            <a:bodyPr>
              <a:spAutoFit/>
            </a:bodyPr>
            <a:lstStyle/>
            <a:p>
              <a:pPr algn="ctr">
                <a:lnSpc>
                  <a:spcPts val="2000"/>
                </a:lnSpc>
              </a:pPr>
              <a:r>
                <a:rPr lang="en-US">
                  <a:solidFill>
                    <a:srgbClr val="FFFFFF"/>
                  </a:solidFill>
                </a:rPr>
                <a:t>What’s the profile of our shoppers?</a:t>
              </a:r>
            </a:p>
          </p:txBody>
        </p:sp>
      </p:grpSp>
      <p:grpSp>
        <p:nvGrpSpPr>
          <p:cNvPr id="61444" name="Group 15"/>
          <p:cNvGrpSpPr>
            <a:grpSpLocks/>
          </p:cNvGrpSpPr>
          <p:nvPr/>
        </p:nvGrpSpPr>
        <p:grpSpPr bwMode="auto">
          <a:xfrm>
            <a:off x="457200" y="3300413"/>
            <a:ext cx="2270125" cy="2271712"/>
            <a:chOff x="6639305" y="2251329"/>
            <a:chExt cx="2270640" cy="2270640"/>
          </a:xfrm>
        </p:grpSpPr>
        <p:sp>
          <p:nvSpPr>
            <p:cNvPr id="8" name="Oval 7"/>
            <p:cNvSpPr/>
            <p:nvPr/>
          </p:nvSpPr>
          <p:spPr>
            <a:xfrm>
              <a:off x="6639305" y="2251329"/>
              <a:ext cx="2270640" cy="2270640"/>
            </a:xfrm>
            <a:prstGeom prst="ellipse">
              <a:avLst/>
            </a:prstGeom>
            <a:solidFill>
              <a:srgbClr val="D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cs typeface="Arial"/>
              </a:endParaRPr>
            </a:p>
          </p:txBody>
        </p:sp>
        <p:sp>
          <p:nvSpPr>
            <p:cNvPr id="61451" name="TextBox 8"/>
            <p:cNvSpPr txBox="1">
              <a:spLocks noChangeArrowheads="1"/>
            </p:cNvSpPr>
            <p:nvPr/>
          </p:nvSpPr>
          <p:spPr bwMode="auto">
            <a:xfrm>
              <a:off x="6828474" y="2580793"/>
              <a:ext cx="1892302" cy="1634635"/>
            </a:xfrm>
            <a:prstGeom prst="rect">
              <a:avLst/>
            </a:prstGeom>
            <a:noFill/>
            <a:ln w="9525">
              <a:noFill/>
              <a:miter lim="800000"/>
              <a:headEnd/>
              <a:tailEnd/>
            </a:ln>
          </p:spPr>
          <p:txBody>
            <a:bodyPr>
              <a:spAutoFit/>
            </a:bodyPr>
            <a:lstStyle/>
            <a:p>
              <a:pPr algn="ctr">
                <a:lnSpc>
                  <a:spcPts val="2000"/>
                </a:lnSpc>
              </a:pPr>
              <a:r>
                <a:rPr lang="en-US" sz="1600">
                  <a:solidFill>
                    <a:srgbClr val="FFFFFF"/>
                  </a:solidFill>
                </a:rPr>
                <a:t>Our visitors provide frequent advice on home topics like decorating and interior design</a:t>
              </a:r>
            </a:p>
          </p:txBody>
        </p:sp>
      </p:grpSp>
      <p:sp>
        <p:nvSpPr>
          <p:cNvPr id="10" name="Oval 9"/>
          <p:cNvSpPr/>
          <p:nvPr/>
        </p:nvSpPr>
        <p:spPr bwMode="auto">
          <a:xfrm>
            <a:off x="5294313" y="1201738"/>
            <a:ext cx="1851025" cy="1852612"/>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cs typeface="Arial"/>
            </a:endParaRPr>
          </a:p>
        </p:txBody>
      </p:sp>
      <p:sp>
        <p:nvSpPr>
          <p:cNvPr id="61446" name="TextBox 10"/>
          <p:cNvSpPr txBox="1">
            <a:spLocks noChangeArrowheads="1"/>
          </p:cNvSpPr>
          <p:nvPr/>
        </p:nvSpPr>
        <p:spPr bwMode="auto">
          <a:xfrm>
            <a:off x="5241925" y="1566863"/>
            <a:ext cx="1955800" cy="1117600"/>
          </a:xfrm>
          <a:prstGeom prst="rect">
            <a:avLst/>
          </a:prstGeom>
          <a:noFill/>
          <a:ln w="9525">
            <a:noFill/>
            <a:miter lim="800000"/>
            <a:headEnd/>
            <a:tailEnd/>
          </a:ln>
        </p:spPr>
        <p:txBody>
          <a:bodyPr>
            <a:spAutoFit/>
          </a:bodyPr>
          <a:lstStyle/>
          <a:p>
            <a:pPr algn="ctr">
              <a:lnSpc>
                <a:spcPts val="2000"/>
              </a:lnSpc>
            </a:pPr>
            <a:r>
              <a:rPr lang="en-US" sz="1600">
                <a:solidFill>
                  <a:srgbClr val="FFFFFF"/>
                </a:solidFill>
              </a:rPr>
              <a:t>Our visitors </a:t>
            </a:r>
            <a:br>
              <a:rPr lang="en-US" sz="1600">
                <a:solidFill>
                  <a:srgbClr val="FFFFFF"/>
                </a:solidFill>
              </a:rPr>
            </a:br>
            <a:r>
              <a:rPr lang="en-US" sz="1600">
                <a:solidFill>
                  <a:srgbClr val="FFFFFF"/>
                </a:solidFill>
              </a:rPr>
              <a:t>shop online for a variety of home </a:t>
            </a:r>
            <a:br>
              <a:rPr lang="en-US" sz="1600">
                <a:solidFill>
                  <a:srgbClr val="FFFFFF"/>
                </a:solidFill>
              </a:rPr>
            </a:br>
            <a:r>
              <a:rPr lang="en-US" sz="1600">
                <a:solidFill>
                  <a:srgbClr val="FFFFFF"/>
                </a:solidFill>
              </a:rPr>
              <a:t>products</a:t>
            </a:r>
          </a:p>
        </p:txBody>
      </p:sp>
      <p:grpSp>
        <p:nvGrpSpPr>
          <p:cNvPr id="15" name="Group 17"/>
          <p:cNvGrpSpPr/>
          <p:nvPr/>
        </p:nvGrpSpPr>
        <p:grpSpPr>
          <a:xfrm>
            <a:off x="6239208" y="3321089"/>
            <a:ext cx="2371392" cy="2371392"/>
            <a:chOff x="1080184" y="4471094"/>
            <a:chExt cx="1784128" cy="1784128"/>
          </a:xfrm>
          <a:solidFill>
            <a:schemeClr val="bg2"/>
          </a:solidFill>
        </p:grpSpPr>
        <p:sp>
          <p:nvSpPr>
            <p:cNvPr id="12" name="Oval 11"/>
            <p:cNvSpPr/>
            <p:nvPr/>
          </p:nvSpPr>
          <p:spPr>
            <a:xfrm>
              <a:off x="1080184" y="4471094"/>
              <a:ext cx="1784128" cy="1784128"/>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dirty="0">
                <a:cs typeface="Arial"/>
              </a:endParaRPr>
            </a:p>
          </p:txBody>
        </p:sp>
        <p:sp>
          <p:nvSpPr>
            <p:cNvPr id="13" name="TextBox 12"/>
            <p:cNvSpPr txBox="1"/>
            <p:nvPr/>
          </p:nvSpPr>
          <p:spPr>
            <a:xfrm>
              <a:off x="1261313" y="4854123"/>
              <a:ext cx="1421455" cy="1033003"/>
            </a:xfrm>
            <a:prstGeom prst="rect">
              <a:avLst/>
            </a:prstGeom>
            <a:grpFill/>
          </p:spPr>
          <p:txBody>
            <a:bodyPr>
              <a:spAutoFit/>
            </a:bodyPr>
            <a:lstStyle/>
            <a:p>
              <a:pPr algn="ctr">
                <a:lnSpc>
                  <a:spcPts val="2000"/>
                </a:lnSpc>
                <a:defRPr/>
              </a:pPr>
              <a:r>
                <a:rPr lang="en-US" sz="1600" dirty="0">
                  <a:solidFill>
                    <a:srgbClr val="FFFFFF"/>
                  </a:solidFill>
                </a:rPr>
                <a:t>iVillage visitors </a:t>
              </a:r>
              <a:r>
                <a:rPr lang="en-US" sz="1600" dirty="0" err="1">
                  <a:solidFill>
                    <a:srgbClr val="FFFFFF"/>
                  </a:solidFill>
                </a:rPr>
                <a:t>overindex</a:t>
              </a:r>
              <a:r>
                <a:rPr lang="en-US" sz="1600" dirty="0">
                  <a:solidFill>
                    <a:srgbClr val="FFFFFF"/>
                  </a:solidFill>
                </a:rPr>
                <a:t> for purchasing appliances and  housewares online </a:t>
              </a:r>
            </a:p>
          </p:txBody>
        </p:sp>
      </p:grpSp>
      <p:sp>
        <p:nvSpPr>
          <p:cNvPr id="61448" name="Rectangle 19"/>
          <p:cNvSpPr>
            <a:spLocks noChangeArrowheads="1"/>
          </p:cNvSpPr>
          <p:nvPr/>
        </p:nvSpPr>
        <p:spPr bwMode="auto">
          <a:xfrm>
            <a:off x="955675" y="6284913"/>
            <a:ext cx="4572000" cy="257175"/>
          </a:xfrm>
          <a:prstGeom prst="rect">
            <a:avLst/>
          </a:prstGeom>
          <a:noFill/>
          <a:ln w="9525">
            <a:noFill/>
            <a:miter lim="800000"/>
            <a:headEnd/>
            <a:tailEnd/>
          </a:ln>
        </p:spPr>
        <p:txBody>
          <a:bodyPr>
            <a:spAutoFit/>
          </a:bodyPr>
          <a:lstStyle/>
          <a:p>
            <a:pPr eaLnBrk="0" hangingPunct="0">
              <a:lnSpc>
                <a:spcPct val="140000"/>
              </a:lnSpc>
              <a:tabLst>
                <a:tab pos="2971800" algn="r"/>
              </a:tabLst>
            </a:pPr>
            <a:r>
              <a:rPr lang="en-US" sz="800" b="1">
                <a:solidFill>
                  <a:schemeClr val="accent2"/>
                </a:solidFill>
                <a:ea typeface="MS PGothic" pitchFamily="34" charset="-128"/>
              </a:rPr>
              <a:t>SOURCE: </a:t>
            </a:r>
            <a:r>
              <a:rPr lang="en-US" sz="800">
                <a:solidFill>
                  <a:schemeClr val="accent2"/>
                </a:solidFill>
              </a:rPr>
              <a:t>Nielsen @Plan Profling Report, Q1 2010</a:t>
            </a:r>
          </a:p>
        </p:txBody>
      </p:sp>
      <p:pic>
        <p:nvPicPr>
          <p:cNvPr id="17" name="Picture 16" descr="iStock_000012402922Medium.png"/>
          <p:cNvPicPr>
            <a:picLocks noChangeAspect="1"/>
          </p:cNvPicPr>
          <p:nvPr/>
        </p:nvPicPr>
        <p:blipFill>
          <a:blip r:embed="rId3"/>
          <a:stretch>
            <a:fillRect/>
          </a:stretch>
        </p:blipFill>
        <p:spPr>
          <a:xfrm>
            <a:off x="2057083" y="1566863"/>
            <a:ext cx="5280025" cy="52800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Rectangle 2"/>
          <p:cNvSpPr>
            <a:spLocks noGrp="1"/>
          </p:cNvSpPr>
          <p:nvPr>
            <p:ph type="title" idx="4294967295"/>
          </p:nvPr>
        </p:nvSpPr>
        <p:spPr>
          <a:xfrm>
            <a:off x="406400" y="322580"/>
            <a:ext cx="8229600" cy="1143000"/>
          </a:xfrm>
          <a:prstGeom prst="rect">
            <a:avLst/>
          </a:prstGeom>
        </p:spPr>
        <p:txBody>
          <a:bodyPr/>
          <a:lstStyle/>
          <a:p>
            <a:r>
              <a:rPr lang="en-US" sz="2800" dirty="0" smtClean="0">
                <a:solidFill>
                  <a:srgbClr val="D00000"/>
                </a:solidFill>
                <a:ea typeface="Arial"/>
              </a:rPr>
              <a:t>Estimated Spending by Top Five Brands on </a:t>
            </a:r>
            <a:br>
              <a:rPr lang="en-US" sz="2800" dirty="0" smtClean="0">
                <a:solidFill>
                  <a:srgbClr val="D00000"/>
                </a:solidFill>
                <a:ea typeface="Arial"/>
              </a:rPr>
            </a:br>
            <a:r>
              <a:rPr lang="en-US" sz="2800" dirty="0" smtClean="0">
                <a:solidFill>
                  <a:srgbClr val="D00000"/>
                </a:solidFill>
                <a:ea typeface="Arial"/>
              </a:rPr>
              <a:t>Top Competitor Sites</a:t>
            </a:r>
            <a:endParaRPr lang="en-US" sz="2800" dirty="0" smtClean="0">
              <a:solidFill>
                <a:srgbClr val="D00000"/>
              </a:solidFill>
              <a:latin typeface="Arial" charset="0"/>
              <a:cs typeface="Arial" charset="0"/>
            </a:endParaRPr>
          </a:p>
        </p:txBody>
      </p:sp>
      <p:sp>
        <p:nvSpPr>
          <p:cNvPr id="17410" name="Rectangle 3"/>
          <p:cNvSpPr>
            <a:spLocks noGrp="1"/>
          </p:cNvSpPr>
          <p:nvPr>
            <p:ph type="body" idx="4294967295"/>
          </p:nvPr>
        </p:nvSpPr>
        <p:spPr>
          <a:xfrm>
            <a:off x="406400" y="1202372"/>
            <a:ext cx="8229600" cy="1347788"/>
          </a:xfrm>
          <a:prstGeom prst="rect">
            <a:avLst/>
          </a:prstGeom>
        </p:spPr>
        <p:txBody>
          <a:bodyPr/>
          <a:lstStyle/>
          <a:p>
            <a:pPr>
              <a:buFont typeface="Arial" charset="0"/>
              <a:buNone/>
            </a:pPr>
            <a:r>
              <a:rPr lang="en-US" sz="2000" dirty="0" smtClean="0">
                <a:solidFill>
                  <a:schemeClr val="accent2"/>
                </a:solidFill>
                <a:latin typeface="Arial" charset="0"/>
                <a:cs typeface="Arial" charset="0"/>
              </a:rPr>
              <a:t>Home &amp; Garden isn’t only for décor advertisers</a:t>
            </a:r>
          </a:p>
          <a:p>
            <a:pPr>
              <a:buNone/>
            </a:pPr>
            <a:r>
              <a:rPr lang="en-US" sz="1600" dirty="0" smtClean="0">
                <a:solidFill>
                  <a:schemeClr val="accent2"/>
                </a:solidFill>
                <a:latin typeface="Arial" charset="0"/>
                <a:cs typeface="Arial" charset="0"/>
              </a:rPr>
              <a:t>Median Age=37 | Median Income=$75,176.40	</a:t>
            </a:r>
          </a:p>
        </p:txBody>
      </p:sp>
      <p:sp>
        <p:nvSpPr>
          <p:cNvPr id="17412" name="Rectangle 4"/>
          <p:cNvSpPr>
            <a:spLocks noChangeArrowheads="1"/>
          </p:cNvSpPr>
          <p:nvPr/>
        </p:nvSpPr>
        <p:spPr bwMode="auto">
          <a:xfrm>
            <a:off x="0" y="6303495"/>
            <a:ext cx="9144000" cy="338554"/>
          </a:xfrm>
          <a:prstGeom prst="rect">
            <a:avLst/>
          </a:prstGeom>
          <a:noFill/>
          <a:ln w="9525">
            <a:noFill/>
            <a:miter lim="800000"/>
            <a:headEnd/>
            <a:tailEnd/>
          </a:ln>
          <a:effectLst/>
        </p:spPr>
        <p:txBody>
          <a:bodyPr wrap="square">
            <a:spAutoFit/>
          </a:bodyPr>
          <a:lstStyle/>
          <a:p>
            <a:pPr algn="ctr"/>
            <a:r>
              <a:rPr lang="en-US" sz="800" b="1" cap="all" dirty="0">
                <a:solidFill>
                  <a:srgbClr val="555555"/>
                </a:solidFill>
                <a:latin typeface="Arial"/>
                <a:ea typeface="MS PGothic" pitchFamily="34" charset="-128"/>
                <a:cs typeface="Arial"/>
              </a:rPr>
              <a:t>Source: </a:t>
            </a:r>
            <a:r>
              <a:rPr lang="en-US" sz="800" dirty="0">
                <a:solidFill>
                  <a:srgbClr val="555555"/>
                </a:solidFill>
                <a:latin typeface="Arial"/>
                <a:ea typeface="MS PGothic" pitchFamily="34" charset="-128"/>
                <a:cs typeface="Arial"/>
              </a:rPr>
              <a:t>@plan Rel 1 2010, Plan </a:t>
            </a:r>
            <a:r>
              <a:rPr lang="en-US" sz="800" dirty="0" err="1">
                <a:solidFill>
                  <a:srgbClr val="555555"/>
                </a:solidFill>
                <a:latin typeface="Arial"/>
                <a:ea typeface="MS PGothic" pitchFamily="34" charset="-128"/>
                <a:cs typeface="Arial"/>
              </a:rPr>
              <a:t>Metrix</a:t>
            </a:r>
            <a:r>
              <a:rPr lang="en-US" sz="800" dirty="0">
                <a:solidFill>
                  <a:srgbClr val="555555"/>
                </a:solidFill>
                <a:latin typeface="Arial"/>
                <a:ea typeface="MS PGothic" pitchFamily="34" charset="-128"/>
                <a:cs typeface="Arial"/>
              </a:rPr>
              <a:t> June </a:t>
            </a:r>
            <a:r>
              <a:rPr lang="en-US" sz="800" dirty="0" smtClean="0">
                <a:solidFill>
                  <a:srgbClr val="555555"/>
                </a:solidFill>
                <a:latin typeface="Arial"/>
                <a:ea typeface="MS PGothic" pitchFamily="34" charset="-128"/>
                <a:cs typeface="Arial"/>
              </a:rPr>
              <a:t>2010</a:t>
            </a:r>
          </a:p>
          <a:p>
            <a:pPr algn="ctr"/>
            <a:r>
              <a:rPr lang="en-US" sz="800" dirty="0" smtClean="0">
                <a:solidFill>
                  <a:schemeClr val="accent2"/>
                </a:solidFill>
                <a:latin typeface="Arial"/>
                <a:ea typeface="Arial"/>
                <a:cs typeface="Arial"/>
              </a:rPr>
              <a:t>Estimated spending  by brand January-June 2010   Ad Relevance, January - June 2010</a:t>
            </a:r>
            <a:endParaRPr lang="en-US" sz="800" dirty="0">
              <a:solidFill>
                <a:schemeClr val="accent2"/>
              </a:solidFill>
              <a:latin typeface="Arial"/>
              <a:ea typeface="MS PGothic" pitchFamily="34" charset="-128"/>
              <a:cs typeface="Arial"/>
            </a:endParaRPr>
          </a:p>
        </p:txBody>
      </p:sp>
      <p:graphicFrame>
        <p:nvGraphicFramePr>
          <p:cNvPr id="17557" name="Group 149"/>
          <p:cNvGraphicFramePr>
            <a:graphicFrameLocks noGrp="1"/>
          </p:cNvGraphicFramePr>
          <p:nvPr/>
        </p:nvGraphicFramePr>
        <p:xfrm>
          <a:off x="5742305" y="2730229"/>
          <a:ext cx="1308735" cy="3258307"/>
        </p:xfrm>
        <a:graphic>
          <a:graphicData uri="http://schemas.openxmlformats.org/drawingml/2006/table">
            <a:tbl>
              <a:tblPr/>
              <a:tblGrid>
                <a:gridCol w="1308735"/>
              </a:tblGrid>
              <a:tr h="588877">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555555"/>
                          </a:solidFill>
                          <a:effectLst/>
                          <a:latin typeface="Arial" charset="0"/>
                          <a:cs typeface="Arial" charset="0"/>
                        </a:rPr>
                        <a:t>General Mills  Inc. </a:t>
                      </a:r>
                      <a:r>
                        <a:rPr kumimoji="0" lang="en-US" sz="1000" b="0" i="0" u="none" strike="noStrike" cap="none" normalizeH="0" baseline="0" dirty="0" err="1" smtClean="0">
                          <a:ln>
                            <a:noFill/>
                          </a:ln>
                          <a:solidFill>
                            <a:srgbClr val="555555"/>
                          </a:solidFill>
                          <a:effectLst/>
                          <a:latin typeface="Arial" charset="0"/>
                          <a:cs typeface="Arial" charset="0"/>
                        </a:rPr>
                        <a:t>Chex</a:t>
                      </a:r>
                      <a:r>
                        <a:rPr kumimoji="0" lang="en-US" sz="1000" b="0" i="0" u="none" strike="noStrike" cap="none" normalizeH="0" baseline="0" dirty="0" smtClean="0">
                          <a:ln>
                            <a:noFill/>
                          </a:ln>
                          <a:solidFill>
                            <a:srgbClr val="555555"/>
                          </a:solidFill>
                          <a:effectLst/>
                          <a:latin typeface="Arial" charset="0"/>
                          <a:cs typeface="Arial" charset="0"/>
                        </a:rPr>
                        <a:t> Mix: </a:t>
                      </a:r>
                      <a:r>
                        <a:rPr kumimoji="0" lang="en-US" sz="1000" b="0" i="0" u="none" strike="noStrike" cap="none" normalizeH="0" baseline="0" dirty="0" smtClean="0">
                          <a:ln>
                            <a:noFill/>
                          </a:ln>
                          <a:solidFill>
                            <a:srgbClr val="1FA6DE"/>
                          </a:solidFill>
                          <a:effectLst/>
                          <a:latin typeface="Arial" charset="0"/>
                          <a:cs typeface="Arial" charset="0"/>
                        </a:rPr>
                        <a:t>$136,200</a:t>
                      </a:r>
                      <a:endParaRPr kumimoji="0" lang="en-US" sz="1800" b="0" i="0" u="none" strike="noStrike" cap="none" normalizeH="0" baseline="0" dirty="0" smtClean="0">
                        <a:ln>
                          <a:noFill/>
                        </a:ln>
                        <a:solidFill>
                          <a:srgbClr val="1FA6DE"/>
                        </a:solidFill>
                        <a:effectLst/>
                        <a:latin typeface="Arial" charset="0"/>
                        <a:cs typeface="Arial" charset="0"/>
                      </a:endParaRPr>
                    </a:p>
                  </a:txBody>
                  <a:tcPr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638992">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555555"/>
                          </a:solidFill>
                          <a:effectLst/>
                          <a:latin typeface="Arial" charset="0"/>
                          <a:cs typeface="Arial" charset="0"/>
                        </a:rPr>
                        <a:t>The Procter &amp; Gamble Company Downy: </a:t>
                      </a:r>
                      <a:r>
                        <a:rPr kumimoji="0" lang="en-US" sz="1000" b="0" i="0" u="none" strike="noStrike" cap="none" normalizeH="0" baseline="0" dirty="0" smtClean="0">
                          <a:ln>
                            <a:noFill/>
                          </a:ln>
                          <a:solidFill>
                            <a:srgbClr val="1FA6DE"/>
                          </a:solidFill>
                          <a:effectLst/>
                          <a:latin typeface="Arial" charset="0"/>
                          <a:cs typeface="Arial" charset="0"/>
                        </a:rPr>
                        <a:t>$118,000</a:t>
                      </a:r>
                      <a:endParaRPr kumimoji="0" lang="en-US" sz="1800" b="0" i="0" u="none" strike="noStrike" cap="none" normalizeH="0" baseline="0" dirty="0" smtClean="0">
                        <a:ln>
                          <a:noFill/>
                        </a:ln>
                        <a:solidFill>
                          <a:srgbClr val="1FA6DE"/>
                        </a:solidFill>
                        <a:effectLst/>
                        <a:latin typeface="Arial" charset="0"/>
                        <a:cs typeface="Arial" charset="0"/>
                      </a:endParaRPr>
                    </a:p>
                  </a:txBody>
                  <a:tcPr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638992">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555555"/>
                          </a:solidFill>
                          <a:effectLst/>
                          <a:latin typeface="Arial" charset="0"/>
                          <a:cs typeface="Arial" charset="0"/>
                        </a:rPr>
                        <a:t>General Mills Inc. Old El Paso:</a:t>
                      </a:r>
                      <a:r>
                        <a:rPr kumimoji="0" lang="en-US" sz="1000" b="0" i="0" u="none" strike="noStrike" cap="none" normalizeH="0" baseline="0" dirty="0" smtClean="0">
                          <a:ln>
                            <a:noFill/>
                          </a:ln>
                          <a:solidFill>
                            <a:srgbClr val="1FA6DE"/>
                          </a:solidFill>
                          <a:effectLst/>
                          <a:latin typeface="Arial" charset="0"/>
                          <a:cs typeface="Arial" charset="0"/>
                        </a:rPr>
                        <a:t>$97,400</a:t>
                      </a:r>
                      <a:endParaRPr kumimoji="0" lang="en-US" sz="1800" b="0" i="0" u="none" strike="noStrike" cap="none" normalizeH="0" baseline="0" dirty="0" smtClean="0">
                        <a:ln>
                          <a:noFill/>
                        </a:ln>
                        <a:solidFill>
                          <a:srgbClr val="1FA6DE"/>
                        </a:solidFill>
                        <a:effectLst/>
                        <a:latin typeface="Arial" charset="0"/>
                        <a:cs typeface="Arial" charset="0"/>
                      </a:endParaRPr>
                    </a:p>
                  </a:txBody>
                  <a:tcPr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752454">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accent2"/>
                          </a:solidFill>
                          <a:effectLst/>
                          <a:latin typeface="Arial" charset="0"/>
                          <a:cs typeface="Arial" charset="0"/>
                        </a:rPr>
                        <a:t>Campbell Soup Company Campbell’s: </a:t>
                      </a:r>
                      <a:r>
                        <a:rPr kumimoji="0" lang="en-US" sz="1000" b="0" i="0" u="none" strike="noStrike" cap="none" normalizeH="0" baseline="0" dirty="0" smtClean="0">
                          <a:ln>
                            <a:noFill/>
                          </a:ln>
                          <a:solidFill>
                            <a:srgbClr val="1FA6DE"/>
                          </a:solidFill>
                          <a:effectLst/>
                          <a:latin typeface="Arial" charset="0"/>
                          <a:cs typeface="Arial" charset="0"/>
                        </a:rPr>
                        <a:t>$54,300</a:t>
                      </a:r>
                      <a:endParaRPr kumimoji="0" lang="en-US" sz="1800" b="0" i="0" u="none" strike="noStrike" cap="none" normalizeH="0" baseline="0" dirty="0" smtClean="0">
                        <a:ln>
                          <a:noFill/>
                        </a:ln>
                        <a:solidFill>
                          <a:srgbClr val="1FA6DE"/>
                        </a:solidFill>
                        <a:effectLst/>
                        <a:latin typeface="Arial" charset="0"/>
                        <a:cs typeface="Arial" charset="0"/>
                      </a:endParaRPr>
                    </a:p>
                  </a:txBody>
                  <a:tcPr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638992">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555555"/>
                          </a:solidFill>
                          <a:effectLst/>
                          <a:latin typeface="Arial" charset="0"/>
                          <a:cs typeface="Arial" charset="0"/>
                        </a:rPr>
                        <a:t>Kraft Foods  Inc. Breakstone's &amp; Knudsen: </a:t>
                      </a:r>
                      <a:r>
                        <a:rPr kumimoji="0" lang="en-US" sz="1000" b="0" i="0" u="none" strike="noStrike" cap="none" normalizeH="0" baseline="0" dirty="0" smtClean="0">
                          <a:ln>
                            <a:noFill/>
                          </a:ln>
                          <a:solidFill>
                            <a:schemeClr val="accent1"/>
                          </a:solidFill>
                          <a:effectLst/>
                          <a:latin typeface="Arial" charset="0"/>
                          <a:cs typeface="Arial" charset="0"/>
                        </a:rPr>
                        <a:t>$53,400</a:t>
                      </a:r>
                      <a:endParaRPr kumimoji="0" lang="en-US" sz="1800" b="0" i="0" u="none" strike="noStrike" cap="none" normalizeH="0" baseline="0" dirty="0" smtClean="0">
                        <a:ln>
                          <a:noFill/>
                        </a:ln>
                        <a:solidFill>
                          <a:schemeClr val="accent1"/>
                        </a:solidFill>
                        <a:effectLst/>
                        <a:latin typeface="Arial" charset="0"/>
                        <a:cs typeface="Arial" charset="0"/>
                      </a:endParaRPr>
                    </a:p>
                  </a:txBody>
                  <a:tcPr anchor="ctr" horzOverflow="overflow">
                    <a:lnL cap="flat">
                      <a:noFill/>
                    </a:lnL>
                    <a:lnR cap="flat">
                      <a:noFill/>
                    </a:lnR>
                    <a:lnT w="3175" cap="flat" cmpd="sng" algn="ctr">
                      <a:solidFill>
                        <a:srgbClr val="D9D9D9"/>
                      </a:solidFill>
                      <a:prstDash val="solid"/>
                      <a:round/>
                      <a:headEnd type="none" w="med" len="med"/>
                      <a:tailEnd type="none" w="med" len="med"/>
                    </a:lnT>
                    <a:lnB cap="flat">
                      <a:noFill/>
                    </a:lnB>
                    <a:lnTlToBr>
                      <a:noFill/>
                    </a:lnTlToBr>
                    <a:lnBlToTr>
                      <a:noFill/>
                    </a:lnBlToTr>
                    <a:noFill/>
                  </a:tcPr>
                </a:tc>
              </a:tr>
            </a:tbl>
          </a:graphicData>
        </a:graphic>
      </p:graphicFrame>
      <p:graphicFrame>
        <p:nvGraphicFramePr>
          <p:cNvPr id="17577" name="Group 169"/>
          <p:cNvGraphicFramePr>
            <a:graphicFrameLocks noGrp="1"/>
          </p:cNvGraphicFramePr>
          <p:nvPr/>
        </p:nvGraphicFramePr>
        <p:xfrm>
          <a:off x="4094482" y="2730229"/>
          <a:ext cx="1231900" cy="3035673"/>
        </p:xfrm>
        <a:graphic>
          <a:graphicData uri="http://schemas.openxmlformats.org/drawingml/2006/table">
            <a:tbl>
              <a:tblPr/>
              <a:tblGrid>
                <a:gridCol w="1231900"/>
              </a:tblGrid>
              <a:tr h="797140">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555555"/>
                          </a:solidFill>
                          <a:effectLst/>
                          <a:latin typeface="Arial" charset="0"/>
                          <a:cs typeface="Arial" charset="0"/>
                        </a:rPr>
                        <a:t>The Procter &amp; Gamble Company Pet Health &amp; Nutrition</a:t>
                      </a:r>
                      <a:r>
                        <a:rPr kumimoji="0" lang="en-US" sz="1000" b="0" i="0" u="none" strike="noStrike" cap="none" normalizeH="0" baseline="0" dirty="0" smtClean="0">
                          <a:ln>
                            <a:noFill/>
                          </a:ln>
                          <a:solidFill>
                            <a:srgbClr val="1FA6DE"/>
                          </a:solidFill>
                          <a:effectLst/>
                          <a:latin typeface="Arial" charset="0"/>
                          <a:cs typeface="Arial" charset="0"/>
                        </a:rPr>
                        <a:t>: $52,200</a:t>
                      </a:r>
                      <a:endParaRPr kumimoji="0" lang="en-US" sz="1800" b="0" i="0" u="none" strike="noStrike" cap="none" normalizeH="0" baseline="0" dirty="0" smtClean="0">
                        <a:ln>
                          <a:noFill/>
                        </a:ln>
                        <a:solidFill>
                          <a:srgbClr val="1FA6DE"/>
                        </a:solidFill>
                        <a:effectLst/>
                        <a:latin typeface="Arial" charset="0"/>
                        <a:cs typeface="Arial" charset="0"/>
                      </a:endParaRP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489532">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555555"/>
                          </a:solidFill>
                          <a:effectLst/>
                          <a:latin typeface="Arial" charset="0"/>
                          <a:cs typeface="Arial" charset="0"/>
                        </a:rPr>
                        <a:t>Nestle S.A. Purina: </a:t>
                      </a:r>
                      <a:r>
                        <a:rPr kumimoji="0" lang="en-US" sz="1000" b="0" i="0" u="none" strike="noStrike" cap="none" normalizeH="0" baseline="0" dirty="0" smtClean="0">
                          <a:ln>
                            <a:noFill/>
                          </a:ln>
                          <a:solidFill>
                            <a:srgbClr val="1FA6DE"/>
                          </a:solidFill>
                          <a:effectLst/>
                          <a:latin typeface="Arial" charset="0"/>
                          <a:cs typeface="Arial" charset="0"/>
                        </a:rPr>
                        <a:t>$37,400</a:t>
                      </a:r>
                      <a:endParaRPr kumimoji="0" lang="en-US" sz="1800" b="0" i="0" u="none" strike="noStrike" cap="none" normalizeH="0" baseline="0" dirty="0" smtClean="0">
                        <a:ln>
                          <a:noFill/>
                        </a:ln>
                        <a:solidFill>
                          <a:srgbClr val="1FA6DE"/>
                        </a:solidFill>
                        <a:effectLst/>
                        <a:latin typeface="Arial" charset="0"/>
                        <a:cs typeface="Arial" charset="0"/>
                      </a:endParaRP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563245">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555555"/>
                          </a:solidFill>
                          <a:effectLst/>
                          <a:latin typeface="Arial" charset="0"/>
                          <a:cs typeface="Arial" charset="0"/>
                        </a:rPr>
                        <a:t>Old Mother Hubbard Wellness: </a:t>
                      </a:r>
                      <a:r>
                        <a:rPr kumimoji="0" lang="en-US" sz="1000" b="0" i="0" u="none" strike="noStrike" cap="none" normalizeH="0" baseline="0" dirty="0" smtClean="0">
                          <a:ln>
                            <a:noFill/>
                          </a:ln>
                          <a:solidFill>
                            <a:srgbClr val="1FA6DE"/>
                          </a:solidFill>
                          <a:effectLst/>
                          <a:latin typeface="Arial" charset="0"/>
                          <a:cs typeface="Arial" charset="0"/>
                        </a:rPr>
                        <a:t>$34,900</a:t>
                      </a:r>
                      <a:endParaRPr kumimoji="0" lang="en-US" sz="1800" b="0" i="0" u="none" strike="noStrike" cap="none" normalizeH="0" baseline="0" dirty="0" smtClean="0">
                        <a:ln>
                          <a:noFill/>
                        </a:ln>
                        <a:solidFill>
                          <a:srgbClr val="1FA6DE"/>
                        </a:solidFill>
                        <a:effectLst/>
                        <a:latin typeface="Arial" charset="0"/>
                        <a:cs typeface="Arial" charset="0"/>
                      </a:endParaRP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622511">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555555"/>
                          </a:solidFill>
                          <a:effectLst/>
                          <a:latin typeface="Arial" charset="0"/>
                          <a:cs typeface="Arial" charset="0"/>
                        </a:rPr>
                        <a:t>Church &amp; Dwight Co. Inc Arm &amp; Hammer: </a:t>
                      </a:r>
                      <a:r>
                        <a:rPr kumimoji="0" lang="en-US" sz="1000" b="0" i="0" u="none" strike="noStrike" cap="none" normalizeH="0" baseline="0" dirty="0" smtClean="0">
                          <a:ln>
                            <a:noFill/>
                          </a:ln>
                          <a:solidFill>
                            <a:srgbClr val="1FA6DE"/>
                          </a:solidFill>
                          <a:effectLst/>
                          <a:latin typeface="Arial" charset="0"/>
                          <a:cs typeface="Arial" charset="0"/>
                        </a:rPr>
                        <a:t>$28,100</a:t>
                      </a:r>
                      <a:endParaRPr kumimoji="0" lang="en-US" sz="1800" b="0" i="0" u="none" strike="noStrike" cap="none" normalizeH="0" baseline="0" dirty="0" smtClean="0">
                        <a:ln>
                          <a:noFill/>
                        </a:ln>
                        <a:solidFill>
                          <a:srgbClr val="1FA6DE"/>
                        </a:solidFill>
                        <a:effectLst/>
                        <a:latin typeface="Arial" charset="0"/>
                        <a:cs typeface="Arial" charset="0"/>
                      </a:endParaRP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563245">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rgbClr val="555555"/>
                          </a:solidFill>
                          <a:effectLst/>
                          <a:latin typeface="Arial" charset="0"/>
                          <a:cs typeface="Arial" charset="0"/>
                        </a:rPr>
                        <a:t>The Procter &amp; Gamble Company Puffs: </a:t>
                      </a:r>
                      <a:r>
                        <a:rPr kumimoji="0" lang="en-US" sz="1000" b="0" i="0" u="none" strike="noStrike" cap="none" normalizeH="0" baseline="0" dirty="0" smtClean="0">
                          <a:ln>
                            <a:noFill/>
                          </a:ln>
                          <a:solidFill>
                            <a:srgbClr val="1FA6DE"/>
                          </a:solidFill>
                          <a:effectLst/>
                          <a:latin typeface="Arial" charset="0"/>
                          <a:cs typeface="Arial" charset="0"/>
                        </a:rPr>
                        <a:t>$23,800</a:t>
                      </a:r>
                      <a:endParaRPr kumimoji="0" lang="en-US" sz="1800" b="0" i="0" u="none" strike="noStrike" cap="none" normalizeH="0" baseline="0" dirty="0" smtClean="0">
                        <a:ln>
                          <a:noFill/>
                        </a:ln>
                        <a:solidFill>
                          <a:srgbClr val="1FA6DE"/>
                        </a:solidFill>
                        <a:effectLst/>
                        <a:latin typeface="Arial" charset="0"/>
                        <a:cs typeface="Arial" charset="0"/>
                      </a:endParaRP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noFill/>
                      <a:prstDash val="solid"/>
                      <a:round/>
                      <a:headEnd type="none" w="med" len="med"/>
                      <a:tailEnd type="none" w="med" len="med"/>
                    </a:lnB>
                    <a:lnTlToBr>
                      <a:noFill/>
                    </a:lnTlToBr>
                    <a:lnBlToTr>
                      <a:noFill/>
                    </a:lnBlToTr>
                    <a:noFill/>
                  </a:tcPr>
                </a:tc>
              </a:tr>
            </a:tbl>
          </a:graphicData>
        </a:graphic>
      </p:graphicFrame>
      <p:graphicFrame>
        <p:nvGraphicFramePr>
          <p:cNvPr id="15" name="Group 169"/>
          <p:cNvGraphicFramePr>
            <a:graphicFrameLocks noGrp="1"/>
          </p:cNvGraphicFramePr>
          <p:nvPr/>
        </p:nvGraphicFramePr>
        <p:xfrm>
          <a:off x="477521" y="2730229"/>
          <a:ext cx="1442719" cy="2660179"/>
        </p:xfrm>
        <a:graphic>
          <a:graphicData uri="http://schemas.openxmlformats.org/drawingml/2006/table">
            <a:tbl>
              <a:tblPr/>
              <a:tblGrid>
                <a:gridCol w="1442719"/>
              </a:tblGrid>
              <a:tr h="470171">
                <a:tc>
                  <a:txBody>
                    <a:bodyPr/>
                    <a:lstStyle/>
                    <a:p>
                      <a:r>
                        <a:rPr lang="en-US" sz="1000" b="0" dirty="0" smtClean="0">
                          <a:solidFill>
                            <a:schemeClr val="accent2"/>
                          </a:solidFill>
                        </a:rPr>
                        <a:t>Nestle S.A. Purina: </a:t>
                      </a:r>
                      <a:br>
                        <a:rPr lang="en-US" sz="1000" b="0" dirty="0" smtClean="0">
                          <a:solidFill>
                            <a:schemeClr val="accent2"/>
                          </a:solidFill>
                        </a:rPr>
                      </a:br>
                      <a:r>
                        <a:rPr lang="en-US" sz="1000" b="0" dirty="0" smtClean="0">
                          <a:solidFill>
                            <a:schemeClr val="accent1"/>
                          </a:solidFill>
                        </a:rPr>
                        <a:t>$82,700</a:t>
                      </a: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538480">
                <a:tc>
                  <a:txBody>
                    <a:bodyPr/>
                    <a:lstStyle/>
                    <a:p>
                      <a:r>
                        <a:rPr lang="en-US" sz="1000" b="0" dirty="0" smtClean="0">
                          <a:solidFill>
                            <a:schemeClr val="accent2"/>
                          </a:solidFill>
                        </a:rPr>
                        <a:t>Perdue Farms Inc. Perdue: </a:t>
                      </a:r>
                      <a:br>
                        <a:rPr lang="en-US" sz="1000" b="0" dirty="0" smtClean="0">
                          <a:solidFill>
                            <a:schemeClr val="accent2"/>
                          </a:solidFill>
                        </a:rPr>
                      </a:br>
                      <a:r>
                        <a:rPr lang="en-US" sz="1000" b="0" dirty="0" smtClean="0">
                          <a:solidFill>
                            <a:srgbClr val="1FA6DE"/>
                          </a:solidFill>
                        </a:rPr>
                        <a:t>$41,300</a:t>
                      </a: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599440">
                <a:tc>
                  <a:txBody>
                    <a:bodyPr/>
                    <a:lstStyle/>
                    <a:p>
                      <a:r>
                        <a:rPr lang="en-US" sz="1000" b="0" dirty="0" smtClean="0">
                          <a:solidFill>
                            <a:schemeClr val="accent2"/>
                          </a:solidFill>
                        </a:rPr>
                        <a:t>Del Monte Foods Company </a:t>
                      </a:r>
                      <a:br>
                        <a:rPr lang="en-US" sz="1000" b="0" dirty="0" smtClean="0">
                          <a:solidFill>
                            <a:schemeClr val="accent2"/>
                          </a:solidFill>
                        </a:rPr>
                      </a:br>
                      <a:r>
                        <a:rPr lang="en-US" sz="1000" b="0" dirty="0" smtClean="0">
                          <a:solidFill>
                            <a:schemeClr val="accent2"/>
                          </a:solidFill>
                        </a:rPr>
                        <a:t>Star-Kist:</a:t>
                      </a:r>
                      <a:r>
                        <a:rPr lang="en-US" sz="1000" b="0" dirty="0" smtClean="0">
                          <a:solidFill>
                            <a:srgbClr val="1FA6DE"/>
                          </a:solidFill>
                        </a:rPr>
                        <a:t> $3,3600</a:t>
                      </a: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526044">
                <a:tc>
                  <a:txBody>
                    <a:bodyPr/>
                    <a:lstStyle/>
                    <a:p>
                      <a:r>
                        <a:rPr lang="en-US" sz="1000" b="0" dirty="0" err="1" smtClean="0">
                          <a:solidFill>
                            <a:schemeClr val="accent2"/>
                          </a:solidFill>
                        </a:rPr>
                        <a:t>Pharmavite</a:t>
                      </a:r>
                      <a:r>
                        <a:rPr lang="en-US" sz="1000" b="0" dirty="0" smtClean="0">
                          <a:solidFill>
                            <a:schemeClr val="accent2"/>
                          </a:solidFill>
                        </a:rPr>
                        <a:t> </a:t>
                      </a:r>
                      <a:r>
                        <a:rPr lang="en-US" sz="1000" b="0" dirty="0" err="1" smtClean="0">
                          <a:solidFill>
                            <a:schemeClr val="accent2"/>
                          </a:solidFill>
                        </a:rPr>
                        <a:t>SoyJoy</a:t>
                      </a:r>
                      <a:r>
                        <a:rPr lang="en-US" sz="1000" b="0" dirty="0" smtClean="0">
                          <a:solidFill>
                            <a:schemeClr val="accent2"/>
                          </a:solidFill>
                        </a:rPr>
                        <a:t>:</a:t>
                      </a:r>
                      <a:br>
                        <a:rPr lang="en-US" sz="1000" b="0" dirty="0" smtClean="0">
                          <a:solidFill>
                            <a:schemeClr val="accent2"/>
                          </a:solidFill>
                        </a:rPr>
                      </a:br>
                      <a:r>
                        <a:rPr lang="en-US" sz="1000" b="0" dirty="0" smtClean="0">
                          <a:solidFill>
                            <a:srgbClr val="1FA6DE"/>
                          </a:solidFill>
                        </a:rPr>
                        <a:t>$36,700</a:t>
                      </a: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526044">
                <a:tc>
                  <a:txBody>
                    <a:bodyPr/>
                    <a:lstStyle/>
                    <a:p>
                      <a:r>
                        <a:rPr lang="en-US" sz="1000" b="0" dirty="0" smtClean="0">
                          <a:solidFill>
                            <a:schemeClr val="accent2"/>
                          </a:solidFill>
                        </a:rPr>
                        <a:t>Belo Corp. San Antonio </a:t>
                      </a:r>
                      <a:br>
                        <a:rPr lang="en-US" sz="1000" b="0" dirty="0" smtClean="0">
                          <a:solidFill>
                            <a:schemeClr val="accent2"/>
                          </a:solidFill>
                        </a:rPr>
                      </a:br>
                      <a:r>
                        <a:rPr lang="en-US" sz="1000" b="0" dirty="0" smtClean="0">
                          <a:solidFill>
                            <a:schemeClr val="accent2"/>
                          </a:solidFill>
                        </a:rPr>
                        <a:t>Weddings Magazine: </a:t>
                      </a:r>
                      <a:r>
                        <a:rPr lang="en-US" sz="1000" b="0" dirty="0" smtClean="0">
                          <a:solidFill>
                            <a:srgbClr val="1FA6DE"/>
                          </a:solidFill>
                        </a:rPr>
                        <a:t>$30,000</a:t>
                      </a: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noFill/>
                      <a:prstDash val="solid"/>
                      <a:round/>
                      <a:headEnd type="none" w="med" len="med"/>
                      <a:tailEnd type="none" w="med" len="med"/>
                    </a:lnB>
                    <a:lnTlToBr>
                      <a:noFill/>
                    </a:lnTlToBr>
                    <a:lnBlToTr>
                      <a:noFill/>
                    </a:lnBlToTr>
                    <a:noFill/>
                  </a:tcPr>
                </a:tc>
              </a:tr>
            </a:tbl>
          </a:graphicData>
        </a:graphic>
      </p:graphicFrame>
      <p:graphicFrame>
        <p:nvGraphicFramePr>
          <p:cNvPr id="17" name="Group 169"/>
          <p:cNvGraphicFramePr>
            <a:graphicFrameLocks noGrp="1"/>
          </p:cNvGraphicFramePr>
          <p:nvPr/>
        </p:nvGraphicFramePr>
        <p:xfrm>
          <a:off x="2375535" y="2730229"/>
          <a:ext cx="1383665" cy="2832899"/>
        </p:xfrm>
        <a:graphic>
          <a:graphicData uri="http://schemas.openxmlformats.org/drawingml/2006/table">
            <a:tbl>
              <a:tblPr/>
              <a:tblGrid>
                <a:gridCol w="1383665"/>
              </a:tblGrid>
              <a:tr h="622571">
                <a:tc>
                  <a:txBody>
                    <a:bodyPr/>
                    <a:lstStyle/>
                    <a:p>
                      <a:r>
                        <a:rPr lang="en-US" sz="1000" b="0" dirty="0" smtClean="0">
                          <a:solidFill>
                            <a:srgbClr val="555555"/>
                          </a:solidFill>
                        </a:rPr>
                        <a:t>General Motors Corporation GMC: </a:t>
                      </a:r>
                      <a:r>
                        <a:rPr lang="en-US" sz="1000" b="0" dirty="0" smtClean="0">
                          <a:solidFill>
                            <a:srgbClr val="1FA6DE"/>
                          </a:solidFill>
                        </a:rPr>
                        <a:t>$1,221,600</a:t>
                      </a: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447040">
                <a:tc>
                  <a:txBody>
                    <a:bodyPr/>
                    <a:lstStyle/>
                    <a:p>
                      <a:r>
                        <a:rPr lang="en-US" sz="1000" b="0" dirty="0" smtClean="0">
                          <a:solidFill>
                            <a:srgbClr val="555555"/>
                          </a:solidFill>
                        </a:rPr>
                        <a:t>Masco Corporation Delta Faucet: </a:t>
                      </a:r>
                      <a:r>
                        <a:rPr lang="en-US" sz="1000" b="0" dirty="0" smtClean="0">
                          <a:solidFill>
                            <a:srgbClr val="1FA6DE"/>
                          </a:solidFill>
                        </a:rPr>
                        <a:t>$343,700</a:t>
                      </a: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711200">
                <a:tc>
                  <a:txBody>
                    <a:bodyPr/>
                    <a:lstStyle/>
                    <a:p>
                      <a:r>
                        <a:rPr lang="en-US" sz="1000" b="0" dirty="0" smtClean="0">
                          <a:solidFill>
                            <a:srgbClr val="555555"/>
                          </a:solidFill>
                        </a:rPr>
                        <a:t>Sub-Zero Freezer Company  Inc. Wolf Appliance Company LLC: </a:t>
                      </a:r>
                      <a:r>
                        <a:rPr lang="en-US" sz="1000" b="0" dirty="0" smtClean="0">
                          <a:solidFill>
                            <a:srgbClr val="1FA6DE"/>
                          </a:solidFill>
                        </a:rPr>
                        <a:t>$303,900</a:t>
                      </a: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526044">
                <a:tc>
                  <a:txBody>
                    <a:bodyPr/>
                    <a:lstStyle/>
                    <a:p>
                      <a:r>
                        <a:rPr lang="en-US" sz="1000" b="0" dirty="0" smtClean="0">
                          <a:solidFill>
                            <a:srgbClr val="555555"/>
                          </a:solidFill>
                        </a:rPr>
                        <a:t>The Procter &amp; Gamble Company </a:t>
                      </a:r>
                      <a:r>
                        <a:rPr lang="en-US" sz="1000" b="0" dirty="0" err="1" smtClean="0">
                          <a:solidFill>
                            <a:srgbClr val="555555"/>
                          </a:solidFill>
                        </a:rPr>
                        <a:t>Febreze</a:t>
                      </a:r>
                      <a:r>
                        <a:rPr lang="en-US" sz="1000" b="0" dirty="0" smtClean="0">
                          <a:solidFill>
                            <a:srgbClr val="555555"/>
                          </a:solidFill>
                        </a:rPr>
                        <a:t>: </a:t>
                      </a:r>
                      <a:r>
                        <a:rPr lang="en-US" sz="1000" b="0" dirty="0" smtClean="0">
                          <a:solidFill>
                            <a:srgbClr val="1FA6DE"/>
                          </a:solidFill>
                        </a:rPr>
                        <a:t>$290,300</a:t>
                      </a: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526044">
                <a:tc>
                  <a:txBody>
                    <a:bodyPr/>
                    <a:lstStyle/>
                    <a:p>
                      <a:r>
                        <a:rPr lang="en-US" sz="1000" b="0" dirty="0" smtClean="0">
                          <a:solidFill>
                            <a:srgbClr val="555555"/>
                          </a:solidFill>
                        </a:rPr>
                        <a:t>InterActiveCorp Fun Web Products: </a:t>
                      </a:r>
                      <a:r>
                        <a:rPr lang="en-US" sz="1000" b="0" dirty="0" smtClean="0">
                          <a:solidFill>
                            <a:srgbClr val="1FA6DE"/>
                          </a:solidFill>
                        </a:rPr>
                        <a:t>$191,400</a:t>
                      </a:r>
                    </a:p>
                  </a:txBody>
                  <a:tcPr marL="0" marR="0" marT="0" marB="0"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noFill/>
                      <a:prstDash val="solid"/>
                      <a:round/>
                      <a:headEnd type="none" w="med" len="med"/>
                      <a:tailEnd type="none" w="med" len="med"/>
                    </a:lnB>
                    <a:lnTlToBr>
                      <a:noFill/>
                    </a:lnTlToBr>
                    <a:lnBlToTr>
                      <a:noFill/>
                    </a:lnBlToTr>
                    <a:noFill/>
                  </a:tcPr>
                </a:tc>
              </a:tr>
            </a:tbl>
          </a:graphicData>
        </a:graphic>
      </p:graphicFrame>
      <p:graphicFrame>
        <p:nvGraphicFramePr>
          <p:cNvPr id="21" name="Group 149"/>
          <p:cNvGraphicFramePr>
            <a:graphicFrameLocks noGrp="1"/>
          </p:cNvGraphicFramePr>
          <p:nvPr/>
        </p:nvGraphicFramePr>
        <p:xfrm>
          <a:off x="7401560" y="2730229"/>
          <a:ext cx="1305560" cy="3035673"/>
        </p:xfrm>
        <a:graphic>
          <a:graphicData uri="http://schemas.openxmlformats.org/drawingml/2006/table">
            <a:tbl>
              <a:tblPr/>
              <a:tblGrid>
                <a:gridCol w="1305560"/>
              </a:tblGrid>
              <a:tr h="487680">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accent2"/>
                          </a:solidFill>
                          <a:effectLst/>
                          <a:latin typeface="Arial" charset="0"/>
                          <a:cs typeface="Arial" charset="0"/>
                        </a:rPr>
                        <a:t>General Motors Corporation GMC: </a:t>
                      </a:r>
                      <a:r>
                        <a:rPr kumimoji="0" lang="en-US" sz="1000" b="0" i="0" u="none" strike="noStrike" cap="none" normalizeH="0" baseline="0" dirty="0" smtClean="0">
                          <a:ln>
                            <a:noFill/>
                          </a:ln>
                          <a:solidFill>
                            <a:srgbClr val="1FA6DE"/>
                          </a:solidFill>
                          <a:effectLst/>
                          <a:latin typeface="Arial" charset="0"/>
                          <a:cs typeface="Arial" charset="0"/>
                        </a:rPr>
                        <a:t>$1,669,700</a:t>
                      </a:r>
                      <a:endParaRPr kumimoji="0" lang="en-US" sz="1800" b="0" i="0" u="none" strike="noStrike" cap="none" normalizeH="0" baseline="0" dirty="0" smtClean="0">
                        <a:ln>
                          <a:noFill/>
                        </a:ln>
                        <a:solidFill>
                          <a:srgbClr val="1FA6DE"/>
                        </a:solidFill>
                        <a:effectLst/>
                        <a:latin typeface="Arial" charset="0"/>
                        <a:cs typeface="Arial" charset="0"/>
                      </a:endParaRPr>
                    </a:p>
                  </a:txBody>
                  <a:tcPr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595331">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accent2"/>
                          </a:solidFill>
                          <a:effectLst/>
                          <a:latin typeface="Arial" charset="0"/>
                          <a:cs typeface="Arial" charset="0"/>
                        </a:rPr>
                        <a:t>Kimberly-Clark Corporation Kleenex: </a:t>
                      </a:r>
                      <a:r>
                        <a:rPr kumimoji="0" lang="en-US" sz="1000" b="0" i="0" u="none" strike="noStrike" cap="none" normalizeH="0" baseline="0" dirty="0" smtClean="0">
                          <a:ln>
                            <a:noFill/>
                          </a:ln>
                          <a:solidFill>
                            <a:srgbClr val="1FA6DE"/>
                          </a:solidFill>
                          <a:effectLst/>
                          <a:latin typeface="Arial" charset="0"/>
                          <a:cs typeface="Arial" charset="0"/>
                        </a:rPr>
                        <a:t>$90,300</a:t>
                      </a:r>
                      <a:endParaRPr kumimoji="0" lang="en-US" sz="1800" b="0" i="0" u="none" strike="noStrike" cap="none" normalizeH="0" baseline="0" dirty="0" smtClean="0">
                        <a:ln>
                          <a:noFill/>
                        </a:ln>
                        <a:solidFill>
                          <a:srgbClr val="1FA6DE"/>
                        </a:solidFill>
                        <a:effectLst/>
                        <a:latin typeface="Arial" charset="0"/>
                        <a:cs typeface="Arial" charset="0"/>
                      </a:endParaRPr>
                    </a:p>
                  </a:txBody>
                  <a:tcPr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595331">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accent2"/>
                          </a:solidFill>
                          <a:effectLst/>
                          <a:latin typeface="Arial" charset="0"/>
                          <a:cs typeface="Arial" charset="0"/>
                        </a:rPr>
                        <a:t>The Procter &amp; Gamble Company Secret: </a:t>
                      </a:r>
                      <a:r>
                        <a:rPr kumimoji="0" lang="en-US" sz="1000" b="0" i="0" u="none" strike="noStrike" cap="none" normalizeH="0" baseline="0" dirty="0" smtClean="0">
                          <a:ln>
                            <a:noFill/>
                          </a:ln>
                          <a:solidFill>
                            <a:srgbClr val="1FA6DE"/>
                          </a:solidFill>
                          <a:effectLst/>
                          <a:latin typeface="Arial" charset="0"/>
                          <a:cs typeface="Arial" charset="0"/>
                        </a:rPr>
                        <a:t>$76,100</a:t>
                      </a:r>
                      <a:endParaRPr kumimoji="0" lang="en-US" sz="1800" b="0" i="0" u="none" strike="noStrike" cap="none" normalizeH="0" baseline="0" dirty="0" smtClean="0">
                        <a:ln>
                          <a:noFill/>
                        </a:ln>
                        <a:solidFill>
                          <a:srgbClr val="1FA6DE"/>
                        </a:solidFill>
                        <a:effectLst/>
                        <a:latin typeface="Arial" charset="0"/>
                        <a:cs typeface="Arial" charset="0"/>
                      </a:endParaRPr>
                    </a:p>
                  </a:txBody>
                  <a:tcPr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595331">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accent2"/>
                          </a:solidFill>
                          <a:effectLst/>
                          <a:latin typeface="Arial" charset="0"/>
                          <a:cs typeface="Arial" charset="0"/>
                        </a:rPr>
                        <a:t>Minnesota Mining &amp; Manufacturing Company 3M: </a:t>
                      </a:r>
                      <a:r>
                        <a:rPr kumimoji="0" lang="en-US" sz="1000" b="0" i="0" u="none" strike="noStrike" cap="none" normalizeH="0" baseline="0" dirty="0" smtClean="0">
                          <a:ln>
                            <a:noFill/>
                          </a:ln>
                          <a:solidFill>
                            <a:srgbClr val="1FA6DE"/>
                          </a:solidFill>
                          <a:effectLst/>
                          <a:latin typeface="Arial" charset="0"/>
                          <a:cs typeface="Arial" charset="0"/>
                        </a:rPr>
                        <a:t>$32,100</a:t>
                      </a:r>
                      <a:endParaRPr kumimoji="0" lang="en-US" sz="1800" b="0" i="0" u="none" strike="noStrike" cap="none" normalizeH="0" baseline="0" dirty="0" smtClean="0">
                        <a:ln>
                          <a:noFill/>
                        </a:ln>
                        <a:solidFill>
                          <a:srgbClr val="1FA6DE"/>
                        </a:solidFill>
                        <a:effectLst/>
                        <a:latin typeface="Arial" charset="0"/>
                        <a:cs typeface="Arial" charset="0"/>
                      </a:endParaRPr>
                    </a:p>
                  </a:txBody>
                  <a:tcPr anchor="ctr" horzOverflow="overflow">
                    <a:lnL cap="flat">
                      <a:noFill/>
                    </a:lnL>
                    <a:lnR cap="flat">
                      <a:noFill/>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595331">
                <a:tc>
                  <a:txBody>
                    <a:bodyPr/>
                    <a:lstStyle/>
                    <a:p>
                      <a:pPr marL="0" marR="0" lvl="0" indent="0" algn="l" defTabSz="4572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dirty="0" smtClean="0">
                          <a:ln>
                            <a:noFill/>
                          </a:ln>
                          <a:solidFill>
                            <a:schemeClr val="accent2"/>
                          </a:solidFill>
                          <a:effectLst/>
                          <a:latin typeface="Arial" charset="0"/>
                          <a:cs typeface="Arial" charset="0"/>
                        </a:rPr>
                        <a:t>The Procter &amp; Gamble Company Bounce: </a:t>
                      </a:r>
                      <a:r>
                        <a:rPr kumimoji="0" lang="en-US" sz="1000" b="0" i="0" u="none" strike="noStrike" cap="none" normalizeH="0" baseline="0" dirty="0" smtClean="0">
                          <a:ln>
                            <a:noFill/>
                          </a:ln>
                          <a:solidFill>
                            <a:srgbClr val="1FA6DE"/>
                          </a:solidFill>
                          <a:effectLst/>
                          <a:latin typeface="Arial" charset="0"/>
                          <a:cs typeface="Arial" charset="0"/>
                        </a:rPr>
                        <a:t>$21,900</a:t>
                      </a:r>
                      <a:endParaRPr kumimoji="0" lang="en-US" sz="1800" b="0" i="0" u="none" strike="noStrike" cap="none" normalizeH="0" baseline="0" dirty="0" smtClean="0">
                        <a:ln>
                          <a:noFill/>
                        </a:ln>
                        <a:solidFill>
                          <a:srgbClr val="1FA6DE"/>
                        </a:solidFill>
                        <a:effectLst/>
                        <a:latin typeface="Arial" charset="0"/>
                        <a:cs typeface="Arial" charset="0"/>
                      </a:endParaRPr>
                    </a:p>
                  </a:txBody>
                  <a:tcPr anchor="ctr" horzOverflow="overflow">
                    <a:lnL cap="flat">
                      <a:noFill/>
                    </a:lnL>
                    <a:lnR cap="flat">
                      <a:noFill/>
                    </a:lnR>
                    <a:lnT w="3175" cap="flat" cmpd="sng" algn="ctr">
                      <a:solidFill>
                        <a:srgbClr val="D9D9D9"/>
                      </a:solidFill>
                      <a:prstDash val="solid"/>
                      <a:round/>
                      <a:headEnd type="none" w="med" len="med"/>
                      <a:tailEnd type="none" w="med" len="med"/>
                    </a:lnT>
                    <a:lnB cap="flat">
                      <a:noFill/>
                    </a:lnB>
                    <a:lnTlToBr>
                      <a:noFill/>
                    </a:lnTlToBr>
                    <a:lnBlToTr>
                      <a:noFill/>
                    </a:lnBlToTr>
                    <a:noFill/>
                  </a:tcPr>
                </a:tc>
              </a:tr>
            </a:tbl>
          </a:graphicData>
        </a:graphic>
      </p:graphicFrame>
      <p:pic>
        <p:nvPicPr>
          <p:cNvPr id="22" name="Picture 21"/>
          <p:cNvPicPr>
            <a:picLocks noChangeAspect="1"/>
          </p:cNvPicPr>
          <p:nvPr/>
        </p:nvPicPr>
        <p:blipFill>
          <a:blip r:embed="rId2"/>
          <a:stretch>
            <a:fillRect/>
          </a:stretch>
        </p:blipFill>
        <p:spPr>
          <a:xfrm>
            <a:off x="457201" y="2389981"/>
            <a:ext cx="1534160" cy="291296"/>
          </a:xfrm>
          <a:prstGeom prst="rect">
            <a:avLst/>
          </a:prstGeom>
        </p:spPr>
      </p:pic>
      <p:pic>
        <p:nvPicPr>
          <p:cNvPr id="23" name="Picture 22"/>
          <p:cNvPicPr>
            <a:picLocks noChangeAspect="1"/>
          </p:cNvPicPr>
          <p:nvPr/>
        </p:nvPicPr>
        <p:blipFill>
          <a:blip r:embed="rId3"/>
          <a:stretch>
            <a:fillRect/>
          </a:stretch>
        </p:blipFill>
        <p:spPr>
          <a:xfrm>
            <a:off x="2375535" y="2170837"/>
            <a:ext cx="743585" cy="449480"/>
          </a:xfrm>
          <a:prstGeom prst="rect">
            <a:avLst/>
          </a:prstGeom>
        </p:spPr>
      </p:pic>
      <p:pic>
        <p:nvPicPr>
          <p:cNvPr id="24" name="Picture 23"/>
          <p:cNvPicPr>
            <a:picLocks noChangeAspect="1"/>
          </p:cNvPicPr>
          <p:nvPr/>
        </p:nvPicPr>
        <p:blipFill>
          <a:blip r:embed="rId4"/>
          <a:stretch>
            <a:fillRect/>
          </a:stretch>
        </p:blipFill>
        <p:spPr>
          <a:xfrm>
            <a:off x="4053841" y="2350230"/>
            <a:ext cx="1252220" cy="270087"/>
          </a:xfrm>
          <a:prstGeom prst="rect">
            <a:avLst/>
          </a:prstGeom>
        </p:spPr>
      </p:pic>
      <p:pic>
        <p:nvPicPr>
          <p:cNvPr id="25" name="Picture 24"/>
          <p:cNvPicPr>
            <a:picLocks noChangeAspect="1"/>
          </p:cNvPicPr>
          <p:nvPr/>
        </p:nvPicPr>
        <p:blipFill>
          <a:blip r:embed="rId5"/>
          <a:stretch>
            <a:fillRect/>
          </a:stretch>
        </p:blipFill>
        <p:spPr>
          <a:xfrm>
            <a:off x="5732145" y="2166299"/>
            <a:ext cx="1085215" cy="454018"/>
          </a:xfrm>
          <a:prstGeom prst="rect">
            <a:avLst/>
          </a:prstGeom>
        </p:spPr>
      </p:pic>
      <p:pic>
        <p:nvPicPr>
          <p:cNvPr id="26" name="Picture 25"/>
          <p:cNvPicPr>
            <a:picLocks noChangeAspect="1"/>
          </p:cNvPicPr>
          <p:nvPr/>
        </p:nvPicPr>
        <p:blipFill>
          <a:blip r:embed="rId6"/>
          <a:stretch>
            <a:fillRect/>
          </a:stretch>
        </p:blipFill>
        <p:spPr>
          <a:xfrm>
            <a:off x="7412066" y="2197407"/>
            <a:ext cx="807374" cy="42291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63489" name="Group 23"/>
          <p:cNvGrpSpPr>
            <a:grpSpLocks/>
          </p:cNvGrpSpPr>
          <p:nvPr/>
        </p:nvGrpSpPr>
        <p:grpSpPr bwMode="auto">
          <a:xfrm>
            <a:off x="3468688" y="4314825"/>
            <a:ext cx="1914525" cy="1587500"/>
            <a:chOff x="4264024" y="2507456"/>
            <a:chExt cx="1912938" cy="1586520"/>
          </a:xfrm>
        </p:grpSpPr>
        <p:sp>
          <p:nvSpPr>
            <p:cNvPr id="17" name="Oval 16"/>
            <p:cNvSpPr>
              <a:spLocks noChangeAspect="1"/>
            </p:cNvSpPr>
            <p:nvPr/>
          </p:nvSpPr>
          <p:spPr>
            <a:xfrm flipH="1">
              <a:off x="4425815" y="2507456"/>
              <a:ext cx="1586184" cy="1586520"/>
            </a:xfrm>
            <a:prstGeom prst="ellipse">
              <a:avLst/>
            </a:prstGeom>
            <a:solidFill>
              <a:srgbClr val="1FA6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63518" name="TextBox 15"/>
            <p:cNvSpPr txBox="1">
              <a:spLocks noChangeArrowheads="1"/>
            </p:cNvSpPr>
            <p:nvPr/>
          </p:nvSpPr>
          <p:spPr bwMode="auto">
            <a:xfrm>
              <a:off x="4264024" y="2865876"/>
              <a:ext cx="1912938" cy="1077218"/>
            </a:xfrm>
            <a:prstGeom prst="rect">
              <a:avLst/>
            </a:prstGeom>
            <a:noFill/>
            <a:ln w="9525">
              <a:noFill/>
              <a:miter lim="800000"/>
              <a:headEnd/>
              <a:tailEnd/>
            </a:ln>
          </p:spPr>
          <p:txBody>
            <a:bodyPr>
              <a:spAutoFit/>
            </a:bodyPr>
            <a:lstStyle/>
            <a:p>
              <a:pPr algn="ctr"/>
              <a:r>
                <a:rPr lang="en-US" sz="1600" i="1">
                  <a:solidFill>
                    <a:schemeClr val="bg1"/>
                  </a:solidFill>
                  <a:cs typeface="Tahoma" pitchFamily="34" charset="0"/>
                  <a:sym typeface="Lucida Grande"/>
                </a:rPr>
                <a:t>“Clean and </a:t>
              </a:r>
            </a:p>
            <a:p>
              <a:pPr algn="ctr"/>
              <a:r>
                <a:rPr lang="en-US" sz="1600" i="1">
                  <a:solidFill>
                    <a:schemeClr val="bg1"/>
                  </a:solidFill>
                  <a:cs typeface="Tahoma" pitchFamily="34" charset="0"/>
                  <a:sym typeface="Lucida Grande"/>
                </a:rPr>
                <a:t>be with </a:t>
              </a:r>
            </a:p>
            <a:p>
              <a:pPr algn="ctr"/>
              <a:r>
                <a:rPr lang="en-US" sz="1600" i="1">
                  <a:solidFill>
                    <a:schemeClr val="bg1"/>
                  </a:solidFill>
                  <a:cs typeface="Tahoma" pitchFamily="34" charset="0"/>
                  <a:sym typeface="Lucida Grande"/>
                </a:rPr>
                <a:t>my family!”</a:t>
              </a:r>
              <a:endParaRPr lang="en-US" sz="1600" i="1">
                <a:solidFill>
                  <a:schemeClr val="bg1"/>
                </a:solidFill>
                <a:sym typeface="Lucida Grande"/>
              </a:endParaRPr>
            </a:p>
            <a:p>
              <a:pPr algn="ctr"/>
              <a:endParaRPr lang="en-US" sz="1600">
                <a:solidFill>
                  <a:schemeClr val="bg1"/>
                </a:solidFill>
              </a:endParaRPr>
            </a:p>
          </p:txBody>
        </p:sp>
      </p:grpSp>
      <p:sp>
        <p:nvSpPr>
          <p:cNvPr id="63490" name="Rectangle 7"/>
          <p:cNvSpPr>
            <a:spLocks noGrp="1" noChangeArrowheads="1"/>
          </p:cNvSpPr>
          <p:nvPr>
            <p:ph type="title" idx="4294967295"/>
          </p:nvPr>
        </p:nvSpPr>
        <p:spPr>
          <a:xfrm>
            <a:off x="406400" y="20638"/>
            <a:ext cx="8229600" cy="1143000"/>
          </a:xfrm>
          <a:prstGeom prst="rect">
            <a:avLst/>
          </a:prstGeom>
        </p:spPr>
        <p:txBody>
          <a:bodyPr/>
          <a:lstStyle/>
          <a:p>
            <a:r>
              <a:rPr lang="en-US" smtClean="0">
                <a:solidFill>
                  <a:srgbClr val="D00000"/>
                </a:solidFill>
                <a:latin typeface="Arial" charset="0"/>
                <a:cs typeface="Arial" charset="0"/>
              </a:rPr>
              <a:t>Home is at the Center of Her Life</a:t>
            </a:r>
          </a:p>
        </p:txBody>
      </p:sp>
      <p:sp>
        <p:nvSpPr>
          <p:cNvPr id="63491" name="TextBox 9"/>
          <p:cNvSpPr txBox="1">
            <a:spLocks noChangeArrowheads="1"/>
          </p:cNvSpPr>
          <p:nvPr/>
        </p:nvSpPr>
        <p:spPr bwMode="auto">
          <a:xfrm>
            <a:off x="455613" y="850900"/>
            <a:ext cx="6415087" cy="822325"/>
          </a:xfrm>
          <a:prstGeom prst="rect">
            <a:avLst/>
          </a:prstGeom>
          <a:noFill/>
          <a:ln w="9525">
            <a:noFill/>
            <a:miter lim="800000"/>
            <a:headEnd/>
            <a:tailEnd/>
          </a:ln>
        </p:spPr>
        <p:txBody>
          <a:bodyPr>
            <a:spAutoFit/>
          </a:bodyPr>
          <a:lstStyle/>
          <a:p>
            <a:r>
              <a:rPr lang="en-US" sz="2400">
                <a:solidFill>
                  <a:srgbClr val="555555"/>
                </a:solidFill>
                <a:sym typeface="Lucida Grande"/>
              </a:rPr>
              <a:t>Home pride is a common theme in the iVillage Community </a:t>
            </a:r>
          </a:p>
        </p:txBody>
      </p:sp>
      <p:graphicFrame>
        <p:nvGraphicFramePr>
          <p:cNvPr id="73762" name="Group 34"/>
          <p:cNvGraphicFramePr>
            <a:graphicFrameLocks noGrp="1"/>
          </p:cNvGraphicFramePr>
          <p:nvPr/>
        </p:nvGraphicFramePr>
        <p:xfrm>
          <a:off x="571500" y="2354263"/>
          <a:ext cx="3059113" cy="2032318"/>
        </p:xfrm>
        <a:graphic>
          <a:graphicData uri="http://schemas.openxmlformats.org/drawingml/2006/table">
            <a:tbl>
              <a:tblPr/>
              <a:tblGrid>
                <a:gridCol w="3059113"/>
              </a:tblGrid>
              <a:tr h="312738">
                <a:tc>
                  <a:txBody>
                    <a:bodyPr/>
                    <a:lstStyle/>
                    <a:p>
                      <a:pPr marL="0" marR="0" lvl="0" indent="0" algn="l" defTabSz="914400" rtl="0" eaLnBrk="0" fontAlgn="base" latinLnBrk="0" hangingPunct="0">
                        <a:lnSpc>
                          <a:spcPct val="100000"/>
                        </a:lnSpc>
                        <a:spcBef>
                          <a:spcPct val="50000"/>
                        </a:spcBef>
                        <a:spcAft>
                          <a:spcPct val="0"/>
                        </a:spcAft>
                        <a:buClr>
                          <a:schemeClr val="tx2"/>
                        </a:buClr>
                        <a:buSzTx/>
                        <a:buFont typeface="Arial" charset="0"/>
                        <a:buNone/>
                        <a:tabLst/>
                      </a:pPr>
                      <a:r>
                        <a:rPr kumimoji="0" lang="en-US" sz="1400" b="0" i="0" u="none" strike="noStrike" cap="none" normalizeH="0" baseline="0" smtClean="0">
                          <a:ln>
                            <a:noFill/>
                          </a:ln>
                          <a:solidFill>
                            <a:srgbClr val="B2B2B2"/>
                          </a:solidFill>
                          <a:effectLst/>
                          <a:latin typeface="Arial" charset="0"/>
                          <a:ea typeface="Geneva"/>
                          <a:cs typeface="Geneva"/>
                          <a:sym typeface="Lucida Grande"/>
                        </a:rPr>
                        <a:t>1. Sleep</a:t>
                      </a:r>
                    </a:p>
                  </a:txBody>
                  <a:tcPr marL="45720"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349250">
                <a:tc>
                  <a:txBody>
                    <a:bodyPr/>
                    <a:lstStyle/>
                    <a:p>
                      <a:pPr marL="0" marR="0" lvl="0" indent="0" algn="l" defTabSz="914400" rtl="0" eaLnBrk="0" fontAlgn="base" latinLnBrk="0" hangingPunct="0">
                        <a:lnSpc>
                          <a:spcPct val="100000"/>
                        </a:lnSpc>
                        <a:spcBef>
                          <a:spcPct val="50000"/>
                        </a:spcBef>
                        <a:spcAft>
                          <a:spcPct val="0"/>
                        </a:spcAft>
                        <a:buClr>
                          <a:schemeClr val="tx2"/>
                        </a:buClr>
                        <a:buSzTx/>
                        <a:buFont typeface="Arial" charset="0"/>
                        <a:buNone/>
                        <a:tabLst/>
                      </a:pPr>
                      <a:r>
                        <a:rPr kumimoji="0" lang="en-US" sz="1400" b="0" i="0" u="none" strike="noStrike" cap="none" normalizeH="0" baseline="0" smtClean="0">
                          <a:ln>
                            <a:noFill/>
                          </a:ln>
                          <a:solidFill>
                            <a:srgbClr val="B2B2B2"/>
                          </a:solidFill>
                          <a:effectLst/>
                          <a:latin typeface="Arial" charset="0"/>
                          <a:ea typeface="Geneva"/>
                          <a:cs typeface="Geneva"/>
                          <a:sym typeface="Lucida Grande"/>
                        </a:rPr>
                        <a:t>2. Relax</a:t>
                      </a:r>
                    </a:p>
                  </a:txBody>
                  <a:tcPr marL="45720"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325438">
                <a:tc>
                  <a:txBody>
                    <a:bodyPr/>
                    <a:lstStyle/>
                    <a:p>
                      <a:pPr marL="0" marR="0" lvl="0" indent="0" algn="l" defTabSz="914400" rtl="0" eaLnBrk="0" fontAlgn="base" latinLnBrk="0" hangingPunct="0">
                        <a:lnSpc>
                          <a:spcPct val="100000"/>
                        </a:lnSpc>
                        <a:spcBef>
                          <a:spcPct val="50000"/>
                        </a:spcBef>
                        <a:spcAft>
                          <a:spcPct val="0"/>
                        </a:spcAft>
                        <a:buClr>
                          <a:schemeClr val="tx2"/>
                        </a:buClr>
                        <a:buSzTx/>
                        <a:buFont typeface="Arial" charset="0"/>
                        <a:buNone/>
                        <a:tabLst/>
                      </a:pPr>
                      <a:r>
                        <a:rPr kumimoji="0" lang="en-US" sz="1600" b="1" i="0" u="none" strike="noStrike" cap="none" normalizeH="0" baseline="0" smtClean="0">
                          <a:ln>
                            <a:noFill/>
                          </a:ln>
                          <a:solidFill>
                            <a:schemeClr val="tx2"/>
                          </a:solidFill>
                          <a:effectLst/>
                          <a:latin typeface="Arial" charset="0"/>
                          <a:ea typeface="Geneva"/>
                          <a:cs typeface="Geneva"/>
                          <a:sym typeface="Lucida Grande"/>
                        </a:rPr>
                        <a:t>3. Clean, organize, decorate</a:t>
                      </a:r>
                    </a:p>
                  </a:txBody>
                  <a:tcPr marL="45720"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349250">
                <a:tc>
                  <a:txBody>
                    <a:bodyPr/>
                    <a:lstStyle/>
                    <a:p>
                      <a:pPr marL="0" marR="0" lvl="0" indent="0" algn="l" defTabSz="914400" rtl="0" eaLnBrk="0" fontAlgn="base" latinLnBrk="0" hangingPunct="0">
                        <a:lnSpc>
                          <a:spcPct val="100000"/>
                        </a:lnSpc>
                        <a:spcBef>
                          <a:spcPct val="50000"/>
                        </a:spcBef>
                        <a:spcAft>
                          <a:spcPct val="0"/>
                        </a:spcAft>
                        <a:buClr>
                          <a:schemeClr val="tx2"/>
                        </a:buClr>
                        <a:buSzTx/>
                        <a:buFont typeface="Arial" charset="0"/>
                        <a:buNone/>
                        <a:tabLst/>
                      </a:pPr>
                      <a:r>
                        <a:rPr kumimoji="0" lang="en-US" sz="1400" b="0" i="0" u="none" strike="noStrike" cap="none" normalizeH="0" baseline="0" smtClean="0">
                          <a:ln>
                            <a:noFill/>
                          </a:ln>
                          <a:solidFill>
                            <a:srgbClr val="B2B2B2"/>
                          </a:solidFill>
                          <a:effectLst/>
                          <a:latin typeface="Arial" charset="0"/>
                          <a:ea typeface="Geneva"/>
                          <a:cs typeface="Geneva"/>
                          <a:sym typeface="Lucida Grande"/>
                        </a:rPr>
                        <a:t>4. Spend with Family</a:t>
                      </a:r>
                    </a:p>
                  </a:txBody>
                  <a:tcPr marL="45720"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300038">
                <a:tc>
                  <a:txBody>
                    <a:bodyPr/>
                    <a:lstStyle/>
                    <a:p>
                      <a:pPr marL="0" marR="0" lvl="0" indent="0" algn="l" defTabSz="914400" rtl="0" eaLnBrk="0" fontAlgn="base" latinLnBrk="0" hangingPunct="0">
                        <a:lnSpc>
                          <a:spcPct val="100000"/>
                        </a:lnSpc>
                        <a:spcBef>
                          <a:spcPct val="50000"/>
                        </a:spcBef>
                        <a:spcAft>
                          <a:spcPct val="0"/>
                        </a:spcAft>
                        <a:buClr>
                          <a:schemeClr val="tx2"/>
                        </a:buClr>
                        <a:buSzTx/>
                        <a:buFont typeface="Arial" charset="0"/>
                        <a:buNone/>
                        <a:tabLst/>
                      </a:pPr>
                      <a:r>
                        <a:rPr kumimoji="0" lang="en-US" sz="1400" b="0" i="0" u="none" strike="noStrike" cap="none" normalizeH="0" baseline="0" smtClean="0">
                          <a:ln>
                            <a:noFill/>
                          </a:ln>
                          <a:solidFill>
                            <a:srgbClr val="B2B2B2"/>
                          </a:solidFill>
                          <a:effectLst/>
                          <a:latin typeface="Arial" charset="0"/>
                          <a:ea typeface="Geneva"/>
                          <a:cs typeface="Geneva"/>
                          <a:sym typeface="Lucida Grande"/>
                        </a:rPr>
                        <a:t>5. “Me-time”</a:t>
                      </a:r>
                    </a:p>
                  </a:txBody>
                  <a:tcPr marL="45720"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r h="381000">
                <a:tc>
                  <a:txBody>
                    <a:bodyPr/>
                    <a:lstStyle/>
                    <a:p>
                      <a:pPr marL="0" marR="0" lvl="0" indent="0" algn="l" defTabSz="914400" rtl="0" eaLnBrk="0" fontAlgn="base" latinLnBrk="0" hangingPunct="0">
                        <a:lnSpc>
                          <a:spcPct val="100000"/>
                        </a:lnSpc>
                        <a:spcBef>
                          <a:spcPct val="50000"/>
                        </a:spcBef>
                        <a:spcAft>
                          <a:spcPct val="0"/>
                        </a:spcAft>
                        <a:buClr>
                          <a:schemeClr val="tx2"/>
                        </a:buClr>
                        <a:buSzTx/>
                        <a:buFont typeface="Arial" charset="0"/>
                        <a:buNone/>
                        <a:tabLst/>
                      </a:pPr>
                      <a:r>
                        <a:rPr kumimoji="0" lang="en-US" sz="1400" b="0" i="0" u="none" strike="noStrike" cap="none" normalizeH="0" baseline="0" smtClean="0">
                          <a:ln>
                            <a:noFill/>
                          </a:ln>
                          <a:solidFill>
                            <a:srgbClr val="B2B2B2"/>
                          </a:solidFill>
                          <a:effectLst/>
                          <a:latin typeface="Arial" charset="0"/>
                          <a:ea typeface="Geneva"/>
                          <a:cs typeface="Geneva"/>
                          <a:sym typeface="Lucida Grande"/>
                        </a:rPr>
                        <a:t>6. Spend with my husband</a:t>
                      </a:r>
                    </a:p>
                  </a:txBody>
                  <a:tcPr marL="45720" marR="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175" cap="flat" cmpd="sng" algn="ctr">
                      <a:solidFill>
                        <a:srgbClr val="D9D9D9"/>
                      </a:solidFill>
                      <a:prstDash val="solid"/>
                      <a:round/>
                      <a:headEnd type="none" w="med" len="med"/>
                      <a:tailEnd type="none" w="med" len="med"/>
                    </a:lnT>
                    <a:lnB w="3175" cap="flat" cmpd="sng" algn="ctr">
                      <a:solidFill>
                        <a:srgbClr val="D9D9D9"/>
                      </a:solidFill>
                      <a:prstDash val="solid"/>
                      <a:round/>
                      <a:headEnd type="none" w="med" len="med"/>
                      <a:tailEnd type="none" w="med" len="med"/>
                    </a:lnB>
                    <a:lnTlToBr>
                      <a:noFill/>
                    </a:lnTlToBr>
                    <a:lnBlToTr>
                      <a:noFill/>
                    </a:lnBlToTr>
                    <a:noFill/>
                  </a:tcPr>
                </a:tc>
              </a:tr>
            </a:tbl>
          </a:graphicData>
        </a:graphic>
      </p:graphicFrame>
      <p:sp>
        <p:nvSpPr>
          <p:cNvPr id="63508" name="Text Box 37"/>
          <p:cNvSpPr txBox="1">
            <a:spLocks noChangeArrowheads="1"/>
          </p:cNvSpPr>
          <p:nvPr/>
        </p:nvSpPr>
        <p:spPr bwMode="auto">
          <a:xfrm>
            <a:off x="571500" y="1905000"/>
            <a:ext cx="4386263" cy="276225"/>
          </a:xfrm>
          <a:prstGeom prst="rect">
            <a:avLst/>
          </a:prstGeom>
          <a:noFill/>
          <a:ln w="9525">
            <a:noFill/>
            <a:miter lim="800000"/>
            <a:headEnd/>
            <a:tailEnd/>
          </a:ln>
        </p:spPr>
        <p:txBody>
          <a:bodyPr lIns="0" tIns="0" rIns="0" bIns="0">
            <a:spAutoFit/>
          </a:bodyPr>
          <a:lstStyle/>
          <a:p>
            <a:pPr eaLnBrk="0" hangingPunct="0">
              <a:spcBef>
                <a:spcPct val="50000"/>
              </a:spcBef>
            </a:pPr>
            <a:r>
              <a:rPr lang="en-US" i="1">
                <a:solidFill>
                  <a:schemeClr val="accent1"/>
                </a:solidFill>
                <a:ea typeface="MS PGothic" pitchFamily="34" charset="-128"/>
              </a:rPr>
              <a:t>Q: I wish I had more time in the week to…</a:t>
            </a:r>
          </a:p>
        </p:txBody>
      </p:sp>
      <p:sp>
        <p:nvSpPr>
          <p:cNvPr id="63509" name="Text Box 7"/>
          <p:cNvSpPr txBox="1">
            <a:spLocks noChangeArrowheads="1"/>
          </p:cNvSpPr>
          <p:nvPr/>
        </p:nvSpPr>
        <p:spPr bwMode="auto">
          <a:xfrm>
            <a:off x="444500" y="6434138"/>
            <a:ext cx="6700838" cy="215900"/>
          </a:xfrm>
          <a:prstGeom prst="rect">
            <a:avLst/>
          </a:prstGeom>
          <a:noFill/>
          <a:ln w="9525">
            <a:noFill/>
            <a:miter lim="800000"/>
            <a:headEnd/>
            <a:tailEnd/>
          </a:ln>
        </p:spPr>
        <p:txBody>
          <a:bodyPr>
            <a:spAutoFit/>
          </a:bodyPr>
          <a:lstStyle/>
          <a:p>
            <a:r>
              <a:rPr lang="en-US" sz="800" b="1">
                <a:solidFill>
                  <a:schemeClr val="accent2"/>
                </a:solidFill>
                <a:ea typeface="MS PGothic" pitchFamily="34" charset="-128"/>
              </a:rPr>
              <a:t>SOURCE: </a:t>
            </a:r>
            <a:r>
              <a:rPr lang="en-US" sz="800">
                <a:solidFill>
                  <a:schemeClr val="accent2"/>
                </a:solidFill>
                <a:ea typeface="MS PGothic" pitchFamily="34" charset="-128"/>
              </a:rPr>
              <a:t>iVillage/Interbrand Community Study (July 2009) and @plan (Spring 2010) </a:t>
            </a:r>
          </a:p>
        </p:txBody>
      </p:sp>
      <p:grpSp>
        <p:nvGrpSpPr>
          <p:cNvPr id="63510" name="Group 24"/>
          <p:cNvGrpSpPr>
            <a:grpSpLocks/>
          </p:cNvGrpSpPr>
          <p:nvPr/>
        </p:nvGrpSpPr>
        <p:grpSpPr bwMode="auto">
          <a:xfrm>
            <a:off x="4260850" y="2533650"/>
            <a:ext cx="1912938" cy="1587500"/>
            <a:chOff x="3232150" y="3911094"/>
            <a:chExt cx="1912938" cy="1586520"/>
          </a:xfrm>
        </p:grpSpPr>
        <p:sp>
          <p:nvSpPr>
            <p:cNvPr id="19" name="Oval 18"/>
            <p:cNvSpPr>
              <a:spLocks noChangeAspect="1"/>
            </p:cNvSpPr>
            <p:nvPr/>
          </p:nvSpPr>
          <p:spPr>
            <a:xfrm flipH="1">
              <a:off x="3394075" y="3911094"/>
              <a:ext cx="1585913" cy="1586520"/>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63516" name="TextBox 19"/>
            <p:cNvSpPr txBox="1">
              <a:spLocks noChangeArrowheads="1"/>
            </p:cNvSpPr>
            <p:nvPr/>
          </p:nvSpPr>
          <p:spPr bwMode="auto">
            <a:xfrm>
              <a:off x="3232150" y="4269514"/>
              <a:ext cx="1912938" cy="1077218"/>
            </a:xfrm>
            <a:prstGeom prst="rect">
              <a:avLst/>
            </a:prstGeom>
            <a:noFill/>
            <a:ln w="9525">
              <a:noFill/>
              <a:miter lim="800000"/>
              <a:headEnd/>
              <a:tailEnd/>
            </a:ln>
          </p:spPr>
          <p:txBody>
            <a:bodyPr>
              <a:spAutoFit/>
            </a:bodyPr>
            <a:lstStyle/>
            <a:p>
              <a:pPr algn="ctr"/>
              <a:r>
                <a:rPr lang="en-US" sz="1600" i="1">
                  <a:solidFill>
                    <a:schemeClr val="bg1"/>
                  </a:solidFill>
                  <a:cs typeface="Tahoma" pitchFamily="34" charset="0"/>
                  <a:sym typeface="Lucida Grande"/>
                </a:rPr>
                <a:t>“Organize</a:t>
              </a:r>
            </a:p>
            <a:p>
              <a:pPr algn="ctr"/>
              <a:r>
                <a:rPr lang="en-US" sz="1600" i="1">
                  <a:solidFill>
                    <a:schemeClr val="bg1"/>
                  </a:solidFill>
                  <a:cs typeface="Tahoma" pitchFamily="34" charset="0"/>
                  <a:sym typeface="Lucida Grande"/>
                </a:rPr>
                <a:t> and clean </a:t>
              </a:r>
            </a:p>
            <a:p>
              <a:pPr algn="ctr"/>
              <a:r>
                <a:rPr lang="en-US" sz="1600" i="1">
                  <a:solidFill>
                    <a:schemeClr val="bg1"/>
                  </a:solidFill>
                  <a:cs typeface="Tahoma" pitchFamily="34" charset="0"/>
                  <a:sym typeface="Lucida Grande"/>
                </a:rPr>
                <a:t>my house!”</a:t>
              </a:r>
              <a:endParaRPr lang="en-US" sz="1600" i="1">
                <a:solidFill>
                  <a:schemeClr val="bg1"/>
                </a:solidFill>
                <a:sym typeface="Lucida Grande"/>
              </a:endParaRPr>
            </a:p>
            <a:p>
              <a:pPr algn="ctr"/>
              <a:endParaRPr lang="en-US" sz="1600">
                <a:solidFill>
                  <a:schemeClr val="bg1"/>
                </a:solidFill>
              </a:endParaRPr>
            </a:p>
          </p:txBody>
        </p:sp>
      </p:grpSp>
      <p:grpSp>
        <p:nvGrpSpPr>
          <p:cNvPr id="63511" name="Group 35"/>
          <p:cNvGrpSpPr>
            <a:grpSpLocks/>
          </p:cNvGrpSpPr>
          <p:nvPr/>
        </p:nvGrpSpPr>
        <p:grpSpPr bwMode="auto">
          <a:xfrm>
            <a:off x="1735138" y="4703763"/>
            <a:ext cx="1585912" cy="1587500"/>
            <a:chOff x="1093" y="2963"/>
            <a:chExt cx="999" cy="1000"/>
          </a:xfrm>
        </p:grpSpPr>
        <p:sp>
          <p:nvSpPr>
            <p:cNvPr id="21" name="Oval 20"/>
            <p:cNvSpPr>
              <a:spLocks noChangeAspect="1"/>
            </p:cNvSpPr>
            <p:nvPr/>
          </p:nvSpPr>
          <p:spPr>
            <a:xfrm flipH="1">
              <a:off x="1093" y="2963"/>
              <a:ext cx="999" cy="1000"/>
            </a:xfrm>
            <a:prstGeom prst="ellipse">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63514" name="TextBox 21"/>
            <p:cNvSpPr txBox="1">
              <a:spLocks noChangeArrowheads="1"/>
            </p:cNvSpPr>
            <p:nvPr/>
          </p:nvSpPr>
          <p:spPr bwMode="auto">
            <a:xfrm>
              <a:off x="1147" y="3189"/>
              <a:ext cx="911" cy="520"/>
            </a:xfrm>
            <a:prstGeom prst="rect">
              <a:avLst/>
            </a:prstGeom>
            <a:noFill/>
            <a:ln w="9525">
              <a:noFill/>
              <a:miter lim="800000"/>
              <a:headEnd/>
              <a:tailEnd/>
            </a:ln>
          </p:spPr>
          <p:txBody>
            <a:bodyPr>
              <a:spAutoFit/>
            </a:bodyPr>
            <a:lstStyle/>
            <a:p>
              <a:pPr algn="ctr"/>
              <a:r>
                <a:rPr lang="en-US" sz="1600" i="1">
                  <a:solidFill>
                    <a:schemeClr val="bg1"/>
                  </a:solidFill>
                  <a:cs typeface="Tahoma" pitchFamily="34" charset="0"/>
                  <a:sym typeface="Lucida Grande"/>
                </a:rPr>
                <a:t>“I have</a:t>
              </a:r>
            </a:p>
            <a:p>
              <a:pPr algn="ctr"/>
              <a:r>
                <a:rPr lang="en-US" sz="1600" i="1">
                  <a:solidFill>
                    <a:schemeClr val="bg1"/>
                  </a:solidFill>
                  <a:cs typeface="Tahoma" pitchFamily="34" charset="0"/>
                  <a:sym typeface="Lucida Grande"/>
                </a:rPr>
                <a:t>homeowner</a:t>
              </a:r>
            </a:p>
            <a:p>
              <a:pPr algn="ctr"/>
              <a:r>
                <a:rPr lang="en-US" sz="1600" i="1">
                  <a:solidFill>
                    <a:schemeClr val="bg1"/>
                  </a:solidFill>
                  <a:cs typeface="Tahoma" pitchFamily="34" charset="0"/>
                  <a:sym typeface="Lucida Grande"/>
                </a:rPr>
                <a:t>pride!”</a:t>
              </a:r>
              <a:endParaRPr lang="en-US" sz="1600">
                <a:solidFill>
                  <a:schemeClr val="bg1"/>
                </a:solidFill>
              </a:endParaRPr>
            </a:p>
          </p:txBody>
        </p:sp>
      </p:grpSp>
      <p:pic>
        <p:nvPicPr>
          <p:cNvPr id="18" name="Picture 17" descr="iStock_000012742376Medium.png"/>
          <p:cNvPicPr>
            <a:picLocks noChangeAspect="1"/>
          </p:cNvPicPr>
          <p:nvPr/>
        </p:nvPicPr>
        <p:blipFill>
          <a:blip r:embed="rId3"/>
          <a:stretch>
            <a:fillRect/>
          </a:stretch>
        </p:blipFill>
        <p:spPr>
          <a:xfrm>
            <a:off x="5218113" y="1760401"/>
            <a:ext cx="3925887" cy="50976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 name="Picture 7" descr="iStock_000001767456Small 2.jpg"/>
          <p:cNvPicPr>
            <a:picLocks noChangeAspect="1"/>
          </p:cNvPicPr>
          <p:nvPr/>
        </p:nvPicPr>
        <p:blipFill>
          <a:blip r:embed="rId3"/>
          <a:stretch>
            <a:fillRect/>
          </a:stretch>
        </p:blipFill>
        <p:spPr>
          <a:xfrm>
            <a:off x="4242434" y="3580448"/>
            <a:ext cx="3886199" cy="2576512"/>
          </a:xfrm>
          <a:prstGeom prst="rect">
            <a:avLst/>
          </a:prstGeom>
        </p:spPr>
      </p:pic>
      <p:sp>
        <p:nvSpPr>
          <p:cNvPr id="18433" name="Title 1"/>
          <p:cNvSpPr>
            <a:spLocks noGrp="1"/>
          </p:cNvSpPr>
          <p:nvPr>
            <p:ph type="title"/>
          </p:nvPr>
        </p:nvSpPr>
        <p:spPr>
          <a:xfrm>
            <a:off x="457200" y="355918"/>
            <a:ext cx="8229600" cy="1143000"/>
          </a:xfrm>
        </p:spPr>
        <p:txBody>
          <a:bodyPr anchor="t"/>
          <a:lstStyle/>
          <a:p>
            <a:pPr eaLnBrk="1" hangingPunct="1"/>
            <a:r>
              <a:rPr lang="en-US" sz="2600" smtClean="0">
                <a:solidFill>
                  <a:schemeClr val="tx2"/>
                </a:solidFill>
                <a:latin typeface="Arial" charset="0"/>
                <a:cs typeface="Arial" charset="0"/>
              </a:rPr>
              <a:t>iVillage Home and Garden offers reach and scale among the most important purchase influencers online</a:t>
            </a:r>
          </a:p>
        </p:txBody>
      </p:sp>
      <p:sp>
        <p:nvSpPr>
          <p:cNvPr id="7" name="Rectangle 7"/>
          <p:cNvSpPr>
            <a:spLocks/>
          </p:cNvSpPr>
          <p:nvPr/>
        </p:nvSpPr>
        <p:spPr bwMode="auto">
          <a:xfrm>
            <a:off x="457200" y="1779588"/>
            <a:ext cx="3340100" cy="4583112"/>
          </a:xfrm>
          <a:prstGeom prst="rect">
            <a:avLst/>
          </a:prstGeom>
          <a:noFill/>
          <a:ln w="9525">
            <a:noFill/>
            <a:miter lim="800000"/>
            <a:headEnd/>
            <a:tailEnd/>
          </a:ln>
        </p:spPr>
        <p:txBody>
          <a:bodyPr/>
          <a:lstStyle/>
          <a:p>
            <a:pPr marL="0" lvl="4" eaLnBrk="0" fontAlgn="auto" hangingPunct="0">
              <a:lnSpc>
                <a:spcPct val="105000"/>
              </a:lnSpc>
              <a:spcBef>
                <a:spcPts val="0"/>
              </a:spcBef>
              <a:spcAft>
                <a:spcPts val="600"/>
              </a:spcAft>
              <a:buSzPct val="90000"/>
              <a:buFont typeface="Wingdings" pitchFamily="31" charset="2"/>
              <a:buNone/>
              <a:tabLst>
                <a:tab pos="2971800" algn="r"/>
              </a:tabLst>
              <a:defRPr/>
            </a:pPr>
            <a:r>
              <a:rPr lang="en-US" sz="900" cap="all" dirty="0">
                <a:solidFill>
                  <a:schemeClr val="tx2"/>
                </a:solidFill>
                <a:latin typeface="Arial"/>
                <a:cs typeface="+mn-cs"/>
              </a:rPr>
              <a:t>	Unique Visitors</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The Home Depot, Inc.	11.2M</a:t>
            </a:r>
          </a:p>
          <a:p>
            <a:pPr marL="0" lvl="1" eaLnBrk="0" fontAlgn="auto" hangingPunct="0">
              <a:lnSpc>
                <a:spcPct val="105000"/>
              </a:lnSpc>
              <a:spcBef>
                <a:spcPts val="0"/>
              </a:spcBef>
              <a:spcAft>
                <a:spcPts val="0"/>
              </a:spcAft>
              <a:buClr>
                <a:schemeClr val="accent1"/>
              </a:buClr>
              <a:tabLst>
                <a:tab pos="2971800" algn="r"/>
              </a:tabLst>
              <a:defRPr/>
            </a:pPr>
            <a:r>
              <a:rPr lang="en-US" sz="1200" dirty="0" err="1">
                <a:solidFill>
                  <a:schemeClr val="accent2"/>
                </a:solidFill>
                <a:latin typeface="Arial"/>
                <a:cs typeface="+mn-cs"/>
              </a:rPr>
              <a:t>Lowes.com</a:t>
            </a:r>
            <a:r>
              <a:rPr lang="en-US" sz="1200" dirty="0">
                <a:solidFill>
                  <a:schemeClr val="accent2"/>
                </a:solidFill>
                <a:latin typeface="Arial"/>
                <a:cs typeface="+mn-cs"/>
              </a:rPr>
              <a:t>	9.7M</a:t>
            </a:r>
          </a:p>
          <a:p>
            <a:pPr marL="0" lvl="1" eaLnBrk="0" fontAlgn="auto" hangingPunct="0">
              <a:lnSpc>
                <a:spcPct val="105000"/>
              </a:lnSpc>
              <a:spcBef>
                <a:spcPts val="0"/>
              </a:spcBef>
              <a:spcAft>
                <a:spcPts val="0"/>
              </a:spcAft>
              <a:buClr>
                <a:schemeClr val="accent1"/>
              </a:buClr>
              <a:tabLst>
                <a:tab pos="2971800" algn="r"/>
              </a:tabLst>
              <a:defRPr/>
            </a:pPr>
            <a:r>
              <a:rPr lang="en-US" sz="1200" dirty="0" err="1">
                <a:solidFill>
                  <a:schemeClr val="accent2"/>
                </a:solidFill>
                <a:latin typeface="Arial"/>
                <a:cs typeface="+mn-cs"/>
              </a:rPr>
              <a:t>eHow</a:t>
            </a:r>
            <a:r>
              <a:rPr lang="en-US" sz="1200" dirty="0">
                <a:solidFill>
                  <a:schemeClr val="accent2"/>
                </a:solidFill>
                <a:latin typeface="Arial"/>
                <a:cs typeface="+mn-cs"/>
              </a:rPr>
              <a:t> Home &amp; Garden	9.0M</a:t>
            </a:r>
          </a:p>
          <a:p>
            <a:pPr marL="0" lvl="1" eaLnBrk="0" fontAlgn="auto" hangingPunct="0">
              <a:lnSpc>
                <a:spcPct val="105000"/>
              </a:lnSpc>
              <a:spcBef>
                <a:spcPts val="0"/>
              </a:spcBef>
              <a:spcAft>
                <a:spcPts val="0"/>
              </a:spcAft>
              <a:buClr>
                <a:schemeClr val="accent1"/>
              </a:buClr>
              <a:tabLst>
                <a:tab pos="2971800" algn="r"/>
              </a:tabLst>
              <a:defRPr/>
            </a:pPr>
            <a:r>
              <a:rPr lang="en-US" sz="1400" b="1" dirty="0">
                <a:solidFill>
                  <a:schemeClr val="tx2"/>
                </a:solidFill>
                <a:latin typeface="Arial"/>
                <a:cs typeface="+mn-cs"/>
              </a:rPr>
              <a:t>iVillage Home &amp; Garden	7.1M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Better Homes &amp; Gardens Network	6.4M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Martha Stewart Sites	4.2M</a:t>
            </a:r>
          </a:p>
          <a:p>
            <a:pPr marL="0" lvl="1" eaLnBrk="0" fontAlgn="auto" hangingPunct="0">
              <a:lnSpc>
                <a:spcPct val="105000"/>
              </a:lnSpc>
              <a:spcBef>
                <a:spcPts val="0"/>
              </a:spcBef>
              <a:spcAft>
                <a:spcPts val="0"/>
              </a:spcAft>
              <a:buClr>
                <a:schemeClr val="accent1"/>
              </a:buClr>
              <a:tabLst>
                <a:tab pos="2971800" algn="r"/>
              </a:tabLst>
              <a:defRPr/>
            </a:pPr>
            <a:r>
              <a:rPr lang="en-US" sz="1200" dirty="0" err="1">
                <a:solidFill>
                  <a:schemeClr val="accent2"/>
                </a:solidFill>
                <a:latin typeface="Arial"/>
                <a:cs typeface="+mn-cs"/>
              </a:rPr>
              <a:t>About.com</a:t>
            </a:r>
            <a:r>
              <a:rPr lang="en-US" sz="1200" dirty="0">
                <a:solidFill>
                  <a:schemeClr val="accent2"/>
                </a:solidFill>
                <a:latin typeface="Arial"/>
                <a:cs typeface="+mn-cs"/>
              </a:rPr>
              <a:t> Home &amp; Garden	3.9M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Williams-Sonoma, Inc.	3.2M</a:t>
            </a:r>
          </a:p>
          <a:p>
            <a:pPr marL="0" lvl="1" eaLnBrk="0" fontAlgn="auto" hangingPunct="0">
              <a:lnSpc>
                <a:spcPct val="105000"/>
              </a:lnSpc>
              <a:spcBef>
                <a:spcPts val="0"/>
              </a:spcBef>
              <a:spcAft>
                <a:spcPts val="0"/>
              </a:spcAft>
              <a:buClr>
                <a:schemeClr val="accent1"/>
              </a:buClr>
              <a:tabLst>
                <a:tab pos="2971800" algn="r"/>
              </a:tabLst>
              <a:defRPr/>
            </a:pPr>
            <a:r>
              <a:rPr lang="en-US" sz="1200" dirty="0" err="1">
                <a:solidFill>
                  <a:schemeClr val="accent2"/>
                </a:solidFill>
                <a:latin typeface="Arial"/>
                <a:cs typeface="+mn-cs"/>
              </a:rPr>
              <a:t>HGTV.com</a:t>
            </a:r>
            <a:r>
              <a:rPr lang="en-US" sz="1200" dirty="0">
                <a:solidFill>
                  <a:schemeClr val="accent2"/>
                </a:solidFill>
                <a:latin typeface="Arial"/>
                <a:cs typeface="+mn-cs"/>
              </a:rPr>
              <a:t>	2.9M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AOL Home	2.9M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IKEA	2.8M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SERVICEMAGIC.COM	2.8M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BHG.COM	2.5M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CSN Stores, Inc.	2.0M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MICHAELS.COM	2.0M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DOITYOURSELF.COM	1.8M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WOMANSDAY.COM	1.7M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This Old House	1,6M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CRATEANDBARREL.COM	1.4M</a:t>
            </a:r>
          </a:p>
          <a:p>
            <a:pPr marL="0" lvl="1" eaLnBrk="0" fontAlgn="auto" hangingPunct="0">
              <a:lnSpc>
                <a:spcPct val="105000"/>
              </a:lnSpc>
              <a:spcBef>
                <a:spcPts val="0"/>
              </a:spcBef>
              <a:spcAft>
                <a:spcPts val="0"/>
              </a:spcAft>
              <a:buClr>
                <a:schemeClr val="accent1"/>
              </a:buClr>
              <a:tabLst>
                <a:tab pos="2971800" algn="r"/>
              </a:tabLst>
              <a:defRPr/>
            </a:pPr>
            <a:r>
              <a:rPr lang="en-US" sz="1200" dirty="0" err="1">
                <a:solidFill>
                  <a:schemeClr val="accent2"/>
                </a:solidFill>
                <a:latin typeface="Arial"/>
                <a:cs typeface="+mn-cs"/>
              </a:rPr>
              <a:t>NameMedia</a:t>
            </a:r>
            <a:r>
              <a:rPr lang="en-US" sz="1200" dirty="0">
                <a:solidFill>
                  <a:schemeClr val="accent2"/>
                </a:solidFill>
                <a:latin typeface="Arial"/>
                <a:cs typeface="+mn-cs"/>
              </a:rPr>
              <a:t> - Home &amp; Garden	1.4M</a:t>
            </a:r>
          </a:p>
          <a:p>
            <a:pPr marL="0" lvl="1" eaLnBrk="0" fontAlgn="auto" hangingPunct="0">
              <a:lnSpc>
                <a:spcPct val="105000"/>
              </a:lnSpc>
              <a:spcBef>
                <a:spcPts val="0"/>
              </a:spcBef>
              <a:spcAft>
                <a:spcPts val="0"/>
              </a:spcAft>
              <a:buClr>
                <a:schemeClr val="accent1"/>
              </a:buClr>
              <a:tabLst>
                <a:tab pos="2971800" algn="r"/>
              </a:tabLst>
              <a:defRPr/>
            </a:pPr>
            <a:r>
              <a:rPr lang="en-US" sz="1200" dirty="0">
                <a:solidFill>
                  <a:schemeClr val="accent2"/>
                </a:solidFill>
                <a:latin typeface="Arial"/>
                <a:cs typeface="+mn-cs"/>
              </a:rPr>
              <a:t>APARTMENTTHERAPY.COM	1.3M</a:t>
            </a:r>
          </a:p>
        </p:txBody>
      </p:sp>
      <p:sp>
        <p:nvSpPr>
          <p:cNvPr id="18435" name="TextBox 7"/>
          <p:cNvSpPr txBox="1">
            <a:spLocks noChangeArrowheads="1"/>
          </p:cNvSpPr>
          <p:nvPr/>
        </p:nvSpPr>
        <p:spPr bwMode="auto">
          <a:xfrm>
            <a:off x="4067175" y="1769428"/>
            <a:ext cx="4456113" cy="2246312"/>
          </a:xfrm>
          <a:prstGeom prst="rect">
            <a:avLst/>
          </a:prstGeom>
          <a:noFill/>
          <a:ln w="9525">
            <a:noFill/>
            <a:miter lim="800000"/>
            <a:headEnd/>
            <a:tailEnd/>
          </a:ln>
        </p:spPr>
        <p:txBody>
          <a:bodyPr>
            <a:spAutoFit/>
          </a:bodyPr>
          <a:lstStyle/>
          <a:p>
            <a:r>
              <a:rPr lang="en-US" sz="1400" dirty="0">
                <a:solidFill>
                  <a:srgbClr val="555555"/>
                </a:solidFill>
              </a:rPr>
              <a:t>iVillage visitors frequently provide advice on a number of household purchases, including home decorating, interior design, and household products.</a:t>
            </a:r>
          </a:p>
          <a:p>
            <a:endParaRPr lang="en-US" sz="1400" dirty="0">
              <a:solidFill>
                <a:srgbClr val="555555"/>
              </a:solidFill>
            </a:endParaRPr>
          </a:p>
          <a:p>
            <a:r>
              <a:rPr lang="en-US" sz="1400" dirty="0">
                <a:solidFill>
                  <a:srgbClr val="555555"/>
                </a:solidFill>
              </a:rPr>
              <a:t>iVillage over-indexes for those shopping online for appliances and house wares, furniture and home accessories, real estate, gardening tools and supplies, and many other home categories.</a:t>
            </a:r>
          </a:p>
          <a:p>
            <a:endParaRPr lang="en-US" sz="1400" dirty="0">
              <a:solidFill>
                <a:srgbClr val="555555"/>
              </a:solidFill>
            </a:endParaRPr>
          </a:p>
          <a:p>
            <a:endParaRPr lang="en-US" sz="1400" dirty="0">
              <a:solidFill>
                <a:srgbClr val="555555"/>
              </a:solidFill>
            </a:endParaRPr>
          </a:p>
        </p:txBody>
      </p:sp>
      <p:sp>
        <p:nvSpPr>
          <p:cNvPr id="18436" name="TextBox 9"/>
          <p:cNvSpPr txBox="1">
            <a:spLocks noChangeArrowheads="1"/>
          </p:cNvSpPr>
          <p:nvPr/>
        </p:nvSpPr>
        <p:spPr bwMode="auto">
          <a:xfrm>
            <a:off x="457200" y="1549718"/>
            <a:ext cx="1917913" cy="338554"/>
          </a:xfrm>
          <a:prstGeom prst="rect">
            <a:avLst/>
          </a:prstGeom>
          <a:noFill/>
          <a:ln w="9525">
            <a:noFill/>
            <a:miter lim="800000"/>
            <a:headEnd/>
            <a:tailEnd/>
          </a:ln>
        </p:spPr>
        <p:txBody>
          <a:bodyPr wrap="none">
            <a:spAutoFit/>
          </a:bodyPr>
          <a:lstStyle/>
          <a:p>
            <a:r>
              <a:rPr lang="en-US" sz="1600" dirty="0">
                <a:solidFill>
                  <a:schemeClr val="accent1"/>
                </a:solidFill>
              </a:rPr>
              <a:t>Home/Home Retail</a:t>
            </a:r>
          </a:p>
        </p:txBody>
      </p:sp>
      <p:sp>
        <p:nvSpPr>
          <p:cNvPr id="18437" name="TextBox 5"/>
          <p:cNvSpPr txBox="1">
            <a:spLocks noChangeArrowheads="1"/>
          </p:cNvSpPr>
          <p:nvPr/>
        </p:nvSpPr>
        <p:spPr bwMode="auto">
          <a:xfrm>
            <a:off x="3395663" y="6392863"/>
            <a:ext cx="2352675" cy="215900"/>
          </a:xfrm>
          <a:prstGeom prst="rect">
            <a:avLst/>
          </a:prstGeom>
          <a:noFill/>
          <a:ln w="9525">
            <a:noFill/>
            <a:miter lim="800000"/>
            <a:headEnd/>
            <a:tailEnd/>
          </a:ln>
        </p:spPr>
        <p:txBody>
          <a:bodyPr wrap="none">
            <a:spAutoFit/>
          </a:bodyPr>
          <a:lstStyle/>
          <a:p>
            <a:r>
              <a:rPr lang="en-US" sz="800" dirty="0">
                <a:solidFill>
                  <a:schemeClr val="accent2"/>
                </a:solidFill>
              </a:rPr>
              <a:t>SOURCE: Nielsen @Plan Profiling Report 2010</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Rectangle 3"/>
          <p:cNvSpPr>
            <a:spLocks noGrp="1" noChangeArrowheads="1"/>
          </p:cNvSpPr>
          <p:nvPr>
            <p:ph type="title"/>
          </p:nvPr>
        </p:nvSpPr>
        <p:spPr>
          <a:xfrm>
            <a:off x="533400" y="565150"/>
            <a:ext cx="8153400" cy="746125"/>
          </a:xfrm>
        </p:spPr>
        <p:txBody>
          <a:bodyPr anchor="t"/>
          <a:lstStyle/>
          <a:p>
            <a:pPr algn="ctr">
              <a:lnSpc>
                <a:spcPts val="1260"/>
              </a:lnSpc>
            </a:pPr>
            <a:r>
              <a:rPr lang="en-US" sz="2800" dirty="0">
                <a:solidFill>
                  <a:schemeClr val="tx2"/>
                </a:solidFill>
                <a:cs typeface="Geneva" pitchFamily="35" charset="0"/>
              </a:rPr>
              <a:t>Home &amp; Garden Sites – Competitive Landscape</a:t>
            </a:r>
            <a:br>
              <a:rPr lang="en-US" sz="2800" dirty="0">
                <a:solidFill>
                  <a:schemeClr val="tx2"/>
                </a:solidFill>
                <a:cs typeface="Geneva" pitchFamily="35" charset="0"/>
              </a:rPr>
            </a:br>
            <a:r>
              <a:rPr lang="en-US" sz="900" dirty="0">
                <a:solidFill>
                  <a:schemeClr val="tx2"/>
                </a:solidFill>
                <a:cs typeface="Geneva" pitchFamily="35" charset="0"/>
              </a:rPr>
              <a:t/>
            </a:r>
            <a:br>
              <a:rPr lang="en-US" sz="900" dirty="0">
                <a:solidFill>
                  <a:schemeClr val="tx2"/>
                </a:solidFill>
                <a:cs typeface="Geneva" pitchFamily="35" charset="0"/>
              </a:rPr>
            </a:br>
            <a:r>
              <a:rPr lang="en-US" sz="1800" dirty="0">
                <a:solidFill>
                  <a:schemeClr val="accent2"/>
                </a:solidFill>
                <a:cs typeface="Geneva" pitchFamily="35" charset="0"/>
              </a:rPr>
              <a:t>Total unique visitors (</a:t>
            </a:r>
            <a:r>
              <a:rPr lang="en-US" sz="1800" dirty="0" err="1">
                <a:solidFill>
                  <a:schemeClr val="accent2"/>
                </a:solidFill>
                <a:cs typeface="Geneva" pitchFamily="35" charset="0"/>
              </a:rPr>
              <a:t>MMs</a:t>
            </a:r>
            <a:r>
              <a:rPr lang="en-US" sz="1800" dirty="0">
                <a:solidFill>
                  <a:schemeClr val="accent2"/>
                </a:solidFill>
                <a:cs typeface="Geneva" pitchFamily="35" charset="0"/>
              </a:rPr>
              <a:t>) and % composition of women</a:t>
            </a:r>
          </a:p>
        </p:txBody>
      </p:sp>
      <p:graphicFrame>
        <p:nvGraphicFramePr>
          <p:cNvPr id="68673" name="Object 65"/>
          <p:cNvGraphicFramePr>
            <a:graphicFrameLocks noChangeAspect="1"/>
          </p:cNvGraphicFramePr>
          <p:nvPr/>
        </p:nvGraphicFramePr>
        <p:xfrm>
          <a:off x="381000" y="1454150"/>
          <a:ext cx="8229600" cy="4832350"/>
        </p:xfrm>
        <a:graphic>
          <a:graphicData uri="http://schemas.openxmlformats.org/presentationml/2006/ole">
            <p:oleObj spid="_x0000_s70658" name="Chart" r:id="rId4" imgW="8331200" imgH="5168900" progId="Excel.Sheet.8">
              <p:embed/>
            </p:oleObj>
          </a:graphicData>
        </a:graphic>
      </p:graphicFrame>
      <p:sp>
        <p:nvSpPr>
          <p:cNvPr id="68674" name="Text Box 8"/>
          <p:cNvSpPr txBox="1">
            <a:spLocks noChangeArrowheads="1"/>
          </p:cNvSpPr>
          <p:nvPr/>
        </p:nvSpPr>
        <p:spPr bwMode="auto">
          <a:xfrm>
            <a:off x="3790950" y="5876925"/>
            <a:ext cx="1905000" cy="338554"/>
          </a:xfrm>
          <a:prstGeom prst="rect">
            <a:avLst/>
          </a:prstGeom>
          <a:noFill/>
          <a:ln w="9525">
            <a:noFill/>
            <a:miter lim="800000"/>
            <a:headEnd/>
            <a:tailEnd/>
          </a:ln>
        </p:spPr>
        <p:txBody>
          <a:bodyPr lIns="0" tIns="0" rIns="0" bIns="0">
            <a:prstTxWarp prst="textNoShape">
              <a:avLst/>
            </a:prstTxWarp>
            <a:spAutoFit/>
          </a:bodyPr>
          <a:lstStyle/>
          <a:p>
            <a:pPr algn="ctr" eaLnBrk="0" hangingPunct="0"/>
            <a:r>
              <a:rPr lang="en-US" sz="1100">
                <a:solidFill>
                  <a:schemeClr val="accent2"/>
                </a:solidFill>
                <a:ea typeface="ＭＳ Ｐゴシック" pitchFamily="35" charset="-128"/>
                <a:cs typeface="ＭＳ Ｐゴシック" pitchFamily="35" charset="-128"/>
              </a:rPr>
              <a:t>Smaller Audience</a:t>
            </a:r>
            <a:br>
              <a:rPr lang="en-US" sz="1100">
                <a:solidFill>
                  <a:schemeClr val="accent2"/>
                </a:solidFill>
                <a:ea typeface="ＭＳ Ｐゴシック" pitchFamily="35" charset="-128"/>
                <a:cs typeface="ＭＳ Ｐゴシック" pitchFamily="35" charset="-128"/>
              </a:rPr>
            </a:br>
            <a:r>
              <a:rPr lang="en-US" sz="1100">
                <a:solidFill>
                  <a:schemeClr val="accent2"/>
                </a:solidFill>
                <a:ea typeface="ＭＳ Ｐゴシック" pitchFamily="35" charset="-128"/>
                <a:cs typeface="ＭＳ Ｐゴシック" pitchFamily="35" charset="-128"/>
              </a:rPr>
              <a:t>UVs (MMs)</a:t>
            </a:r>
          </a:p>
        </p:txBody>
      </p:sp>
      <p:sp>
        <p:nvSpPr>
          <p:cNvPr id="68675" name="Text Box 8"/>
          <p:cNvSpPr txBox="1">
            <a:spLocks noChangeArrowheads="1"/>
          </p:cNvSpPr>
          <p:nvPr/>
        </p:nvSpPr>
        <p:spPr bwMode="auto">
          <a:xfrm>
            <a:off x="3324225" y="1402715"/>
            <a:ext cx="2811463" cy="169277"/>
          </a:xfrm>
          <a:prstGeom prst="rect">
            <a:avLst/>
          </a:prstGeom>
          <a:noFill/>
          <a:ln w="9525">
            <a:noFill/>
            <a:miter lim="800000"/>
            <a:headEnd/>
            <a:tailEnd/>
          </a:ln>
        </p:spPr>
        <p:txBody>
          <a:bodyPr lIns="0" tIns="0" rIns="0" bIns="0">
            <a:prstTxWarp prst="textNoShape">
              <a:avLst/>
            </a:prstTxWarp>
            <a:spAutoFit/>
          </a:bodyPr>
          <a:lstStyle/>
          <a:p>
            <a:pPr algn="ctr" eaLnBrk="0" hangingPunct="0"/>
            <a:r>
              <a:rPr lang="en-US" sz="1100" dirty="0">
                <a:solidFill>
                  <a:schemeClr val="accent2"/>
                </a:solidFill>
                <a:ea typeface="ＭＳ Ｐゴシック" pitchFamily="35" charset="-128"/>
                <a:cs typeface="ＭＳ Ｐゴシック" pitchFamily="35" charset="-128"/>
              </a:rPr>
              <a:t>Larger </a:t>
            </a:r>
            <a:r>
              <a:rPr lang="en-US" sz="1100" dirty="0" smtClean="0">
                <a:solidFill>
                  <a:schemeClr val="accent2"/>
                </a:solidFill>
                <a:ea typeface="ＭＳ Ｐゴシック" pitchFamily="35" charset="-128"/>
                <a:cs typeface="ＭＳ Ｐゴシック" pitchFamily="35" charset="-128"/>
              </a:rPr>
              <a:t>Audience </a:t>
            </a:r>
            <a:r>
              <a:rPr lang="en-US" sz="1100" dirty="0" err="1" smtClean="0">
                <a:solidFill>
                  <a:schemeClr val="accent2"/>
                </a:solidFill>
                <a:ea typeface="ＭＳ Ｐゴシック" pitchFamily="35" charset="-128"/>
                <a:cs typeface="ＭＳ Ｐゴシック" pitchFamily="35" charset="-128"/>
              </a:rPr>
              <a:t>UVs</a:t>
            </a:r>
            <a:endParaRPr lang="en-US" sz="1100" dirty="0">
              <a:solidFill>
                <a:schemeClr val="accent2"/>
              </a:solidFill>
              <a:ea typeface="ＭＳ Ｐゴシック" pitchFamily="35" charset="-128"/>
              <a:cs typeface="ＭＳ Ｐゴシック" pitchFamily="35" charset="-128"/>
            </a:endParaRPr>
          </a:p>
        </p:txBody>
      </p:sp>
      <p:sp>
        <p:nvSpPr>
          <p:cNvPr id="68676" name="Text Box 8"/>
          <p:cNvSpPr txBox="1">
            <a:spLocks noChangeArrowheads="1"/>
          </p:cNvSpPr>
          <p:nvPr/>
        </p:nvSpPr>
        <p:spPr bwMode="auto">
          <a:xfrm>
            <a:off x="0" y="3879850"/>
            <a:ext cx="1273175" cy="338554"/>
          </a:xfrm>
          <a:prstGeom prst="rect">
            <a:avLst/>
          </a:prstGeom>
          <a:solidFill>
            <a:schemeClr val="bg1"/>
          </a:solidFill>
          <a:ln w="9525">
            <a:noFill/>
            <a:miter lim="800000"/>
            <a:headEnd/>
            <a:tailEnd/>
          </a:ln>
        </p:spPr>
        <p:txBody>
          <a:bodyPr wrap="square" lIns="0" tIns="0" rIns="0" bIns="0">
            <a:prstTxWarp prst="textNoShape">
              <a:avLst/>
            </a:prstTxWarp>
            <a:spAutoFit/>
          </a:bodyPr>
          <a:lstStyle/>
          <a:p>
            <a:pPr algn="ctr" eaLnBrk="0" hangingPunct="0"/>
            <a:r>
              <a:rPr lang="en-US" sz="1100" dirty="0">
                <a:solidFill>
                  <a:srgbClr val="555555"/>
                </a:solidFill>
                <a:ea typeface="ＭＳ Ｐゴシック" pitchFamily="35" charset="-128"/>
                <a:cs typeface="ＭＳ Ｐゴシック" pitchFamily="35" charset="-128"/>
              </a:rPr>
              <a:t>Lower</a:t>
            </a:r>
            <a:br>
              <a:rPr lang="en-US" sz="1100" dirty="0">
                <a:solidFill>
                  <a:srgbClr val="555555"/>
                </a:solidFill>
                <a:ea typeface="ＭＳ Ｐゴシック" pitchFamily="35" charset="-128"/>
                <a:cs typeface="ＭＳ Ｐゴシック" pitchFamily="35" charset="-128"/>
              </a:rPr>
            </a:br>
            <a:r>
              <a:rPr lang="en-US" sz="1100" dirty="0">
                <a:solidFill>
                  <a:srgbClr val="555555"/>
                </a:solidFill>
                <a:ea typeface="ＭＳ Ｐゴシック" pitchFamily="35" charset="-128"/>
                <a:cs typeface="ＭＳ Ｐゴシック" pitchFamily="35" charset="-128"/>
              </a:rPr>
              <a:t>% comp </a:t>
            </a:r>
            <a:r>
              <a:rPr lang="en-US" sz="1100" dirty="0" smtClean="0">
                <a:solidFill>
                  <a:srgbClr val="555555"/>
                </a:solidFill>
                <a:ea typeface="ＭＳ Ｐゴシック" pitchFamily="35" charset="-128"/>
                <a:cs typeface="ＭＳ Ｐゴシック" pitchFamily="35" charset="-128"/>
              </a:rPr>
              <a:t>women</a:t>
            </a:r>
            <a:endParaRPr lang="en-US" sz="1100" dirty="0">
              <a:solidFill>
                <a:srgbClr val="555555"/>
              </a:solidFill>
              <a:ea typeface="ＭＳ Ｐゴシック" pitchFamily="35" charset="-128"/>
              <a:cs typeface="ＭＳ Ｐゴシック" pitchFamily="35" charset="-128"/>
            </a:endParaRPr>
          </a:p>
        </p:txBody>
      </p:sp>
      <p:sp>
        <p:nvSpPr>
          <p:cNvPr id="68677" name="Text Box 8"/>
          <p:cNvSpPr txBox="1">
            <a:spLocks noChangeArrowheads="1"/>
          </p:cNvSpPr>
          <p:nvPr/>
        </p:nvSpPr>
        <p:spPr bwMode="auto">
          <a:xfrm>
            <a:off x="7939088" y="3879850"/>
            <a:ext cx="1204912" cy="507831"/>
          </a:xfrm>
          <a:prstGeom prst="rect">
            <a:avLst/>
          </a:prstGeom>
          <a:solidFill>
            <a:schemeClr val="bg1"/>
          </a:solidFill>
          <a:ln w="9525">
            <a:noFill/>
            <a:miter lim="800000"/>
            <a:headEnd/>
            <a:tailEnd/>
          </a:ln>
        </p:spPr>
        <p:txBody>
          <a:bodyPr lIns="0" tIns="0" rIns="0" bIns="0">
            <a:prstTxWarp prst="textNoShape">
              <a:avLst/>
            </a:prstTxWarp>
            <a:spAutoFit/>
          </a:bodyPr>
          <a:lstStyle/>
          <a:p>
            <a:pPr algn="ctr" eaLnBrk="0" hangingPunct="0"/>
            <a:r>
              <a:rPr lang="en-US" sz="1100">
                <a:solidFill>
                  <a:schemeClr val="accent2"/>
                </a:solidFill>
                <a:ea typeface="ＭＳ Ｐゴシック" pitchFamily="35" charset="-128"/>
                <a:cs typeface="ＭＳ Ｐゴシック" pitchFamily="35" charset="-128"/>
              </a:rPr>
              <a:t>Higher</a:t>
            </a:r>
            <a:br>
              <a:rPr lang="en-US" sz="1100">
                <a:solidFill>
                  <a:schemeClr val="accent2"/>
                </a:solidFill>
                <a:ea typeface="ＭＳ Ｐゴシック" pitchFamily="35" charset="-128"/>
                <a:cs typeface="ＭＳ Ｐゴシック" pitchFamily="35" charset="-128"/>
              </a:rPr>
            </a:br>
            <a:r>
              <a:rPr lang="en-US" sz="1100">
                <a:solidFill>
                  <a:schemeClr val="accent2"/>
                </a:solidFill>
                <a:ea typeface="ＭＳ Ｐゴシック" pitchFamily="35" charset="-128"/>
                <a:cs typeface="ＭＳ Ｐゴシック" pitchFamily="35" charset="-128"/>
              </a:rPr>
              <a:t>% comp women</a:t>
            </a:r>
            <a:br>
              <a:rPr lang="en-US" sz="1100">
                <a:solidFill>
                  <a:schemeClr val="accent2"/>
                </a:solidFill>
                <a:ea typeface="ＭＳ Ｐゴシック" pitchFamily="35" charset="-128"/>
                <a:cs typeface="ＭＳ Ｐゴシック" pitchFamily="35" charset="-128"/>
              </a:rPr>
            </a:br>
            <a:endParaRPr lang="en-US" sz="1100">
              <a:solidFill>
                <a:schemeClr val="accent2"/>
              </a:solidFill>
              <a:ea typeface="ＭＳ Ｐゴシック" pitchFamily="35" charset="-128"/>
              <a:cs typeface="ＭＳ Ｐゴシック" pitchFamily="35" charset="-128"/>
            </a:endParaRPr>
          </a:p>
        </p:txBody>
      </p:sp>
      <p:sp>
        <p:nvSpPr>
          <p:cNvPr id="100377" name="Oval 25"/>
          <p:cNvSpPr>
            <a:spLocks noChangeArrowheads="1"/>
          </p:cNvSpPr>
          <p:nvPr/>
        </p:nvSpPr>
        <p:spPr bwMode="auto">
          <a:xfrm>
            <a:off x="5546725" y="2032000"/>
            <a:ext cx="863600" cy="806450"/>
          </a:xfrm>
          <a:prstGeom prst="ellipse">
            <a:avLst/>
          </a:prstGeom>
          <a:noFill/>
          <a:ln w="12700">
            <a:solidFill>
              <a:srgbClr val="FF0000"/>
            </a:solidFill>
            <a:round/>
            <a:headEnd/>
            <a:tailEnd/>
          </a:ln>
          <a:effectLst/>
        </p:spPr>
        <p:txBody>
          <a:bodyPr wrap="none" lIns="0" tIns="91440" rIns="0" bIns="0" anchor="ctr">
            <a:prstTxWarp prst="textNoShape">
              <a:avLst/>
            </a:prstTxWarp>
          </a:bodyPr>
          <a:lstStyle/>
          <a:p>
            <a:pPr>
              <a:defRPr/>
            </a:pPr>
            <a:endParaRPr lang="en-US" sz="1200">
              <a:latin typeface="Arial" charset="0"/>
              <a:ea typeface="Geneva" charset="-128"/>
              <a:cs typeface="+mn-cs"/>
              <a:sym typeface="Arial" charset="0"/>
            </a:endParaRPr>
          </a:p>
        </p:txBody>
      </p:sp>
      <p:sp>
        <p:nvSpPr>
          <p:cNvPr id="100379" name="Oval 27"/>
          <p:cNvSpPr>
            <a:spLocks noChangeArrowheads="1"/>
          </p:cNvSpPr>
          <p:nvPr/>
        </p:nvSpPr>
        <p:spPr bwMode="auto">
          <a:xfrm flipH="1">
            <a:off x="3492500" y="1876425"/>
            <a:ext cx="898525" cy="831850"/>
          </a:xfrm>
          <a:prstGeom prst="ellipse">
            <a:avLst/>
          </a:prstGeom>
          <a:noFill/>
          <a:ln w="12700">
            <a:solidFill>
              <a:srgbClr val="5290C3"/>
            </a:solidFill>
            <a:round/>
            <a:headEnd/>
            <a:tailEnd/>
          </a:ln>
          <a:effectLst/>
        </p:spPr>
        <p:txBody>
          <a:bodyPr wrap="none" lIns="0" tIns="91440" rIns="0" bIns="0" anchor="ctr">
            <a:prstTxWarp prst="textNoShape">
              <a:avLst/>
            </a:prstTxWarp>
          </a:bodyPr>
          <a:lstStyle/>
          <a:p>
            <a:pPr>
              <a:defRPr/>
            </a:pPr>
            <a:endParaRPr lang="en-US" sz="1200">
              <a:latin typeface="Arial" charset="0"/>
              <a:ea typeface="Geneva" charset="-128"/>
              <a:cs typeface="+mn-cs"/>
              <a:sym typeface="Arial" charset="0"/>
            </a:endParaRPr>
          </a:p>
        </p:txBody>
      </p:sp>
      <p:sp>
        <p:nvSpPr>
          <p:cNvPr id="2" name="Oval 27"/>
          <p:cNvSpPr>
            <a:spLocks noChangeArrowheads="1"/>
          </p:cNvSpPr>
          <p:nvPr/>
        </p:nvSpPr>
        <p:spPr bwMode="auto">
          <a:xfrm flipH="1">
            <a:off x="1554163" y="5043488"/>
            <a:ext cx="193675" cy="171450"/>
          </a:xfrm>
          <a:prstGeom prst="ellipse">
            <a:avLst/>
          </a:prstGeom>
          <a:noFill/>
          <a:ln w="12700">
            <a:solidFill>
              <a:srgbClr val="90DA00"/>
            </a:solidFill>
            <a:round/>
            <a:headEnd/>
            <a:tailEnd/>
          </a:ln>
          <a:effectLst/>
        </p:spPr>
        <p:txBody>
          <a:bodyPr wrap="none" lIns="0" tIns="91440" rIns="0" bIns="0" anchor="ctr">
            <a:prstTxWarp prst="textNoShape">
              <a:avLst/>
            </a:prstTxWarp>
          </a:bodyPr>
          <a:lstStyle/>
          <a:p>
            <a:pPr>
              <a:defRPr/>
            </a:pPr>
            <a:endParaRPr lang="en-US" sz="1200">
              <a:latin typeface="Arial" charset="0"/>
              <a:ea typeface="Geneva" charset="-128"/>
              <a:cs typeface="+mn-cs"/>
              <a:sym typeface="Arial" charset="0"/>
            </a:endParaRPr>
          </a:p>
        </p:txBody>
      </p:sp>
      <p:pic>
        <p:nvPicPr>
          <p:cNvPr id="68681" name="Picture 73" descr="doityourself_logo"/>
          <p:cNvPicPr>
            <a:picLocks noChangeAspect="1" noChangeArrowheads="1"/>
          </p:cNvPicPr>
          <p:nvPr/>
        </p:nvPicPr>
        <p:blipFill>
          <a:blip r:embed="rId5"/>
          <a:srcRect/>
          <a:stretch>
            <a:fillRect/>
          </a:stretch>
        </p:blipFill>
        <p:spPr bwMode="auto">
          <a:xfrm>
            <a:off x="1223963" y="5297488"/>
            <a:ext cx="850900" cy="466725"/>
          </a:xfrm>
          <a:prstGeom prst="rect">
            <a:avLst/>
          </a:prstGeom>
          <a:noFill/>
        </p:spPr>
      </p:pic>
      <p:pic>
        <p:nvPicPr>
          <p:cNvPr id="68682" name="Picture 74" descr="ehow_logo"/>
          <p:cNvPicPr>
            <a:picLocks noChangeAspect="1" noChangeArrowheads="1"/>
          </p:cNvPicPr>
          <p:nvPr/>
        </p:nvPicPr>
        <p:blipFill>
          <a:blip r:embed="rId6"/>
          <a:srcRect t="8861" r="3488" b="6329"/>
          <a:stretch>
            <a:fillRect/>
          </a:stretch>
        </p:blipFill>
        <p:spPr bwMode="auto">
          <a:xfrm>
            <a:off x="3552825" y="2754313"/>
            <a:ext cx="762000" cy="307975"/>
          </a:xfrm>
          <a:prstGeom prst="rect">
            <a:avLst/>
          </a:prstGeom>
          <a:noFill/>
        </p:spPr>
      </p:pic>
      <p:pic>
        <p:nvPicPr>
          <p:cNvPr id="68683" name="Picture 2" descr="ivillage_logo_RGB_R_090426.png"/>
          <p:cNvPicPr>
            <a:picLocks noChangeAspect="1"/>
          </p:cNvPicPr>
          <p:nvPr/>
        </p:nvPicPr>
        <p:blipFill>
          <a:blip r:embed="rId7"/>
          <a:srcRect/>
          <a:stretch>
            <a:fillRect/>
          </a:stretch>
        </p:blipFill>
        <p:spPr bwMode="auto">
          <a:xfrm>
            <a:off x="5678488" y="2914650"/>
            <a:ext cx="622300" cy="352425"/>
          </a:xfrm>
          <a:prstGeom prst="rect">
            <a:avLst/>
          </a:prstGeom>
          <a:noFill/>
          <a:ln w="9525">
            <a:noFill/>
            <a:miter lim="800000"/>
            <a:headEnd/>
            <a:tailEnd/>
          </a:ln>
        </p:spPr>
      </p:pic>
      <p:pic>
        <p:nvPicPr>
          <p:cNvPr id="68685" name="Picture 77" descr="apartmenttherapy_logo"/>
          <p:cNvPicPr>
            <a:picLocks noChangeAspect="1" noChangeArrowheads="1"/>
          </p:cNvPicPr>
          <p:nvPr/>
        </p:nvPicPr>
        <p:blipFill>
          <a:blip r:embed="rId8"/>
          <a:srcRect/>
          <a:stretch>
            <a:fillRect/>
          </a:stretch>
        </p:blipFill>
        <p:spPr bwMode="auto">
          <a:xfrm>
            <a:off x="4346575" y="5395913"/>
            <a:ext cx="1803400" cy="279400"/>
          </a:xfrm>
          <a:prstGeom prst="rect">
            <a:avLst/>
          </a:prstGeom>
          <a:noFill/>
        </p:spPr>
      </p:pic>
      <p:sp>
        <p:nvSpPr>
          <p:cNvPr id="3" name="Oval 27"/>
          <p:cNvSpPr>
            <a:spLocks noChangeArrowheads="1"/>
          </p:cNvSpPr>
          <p:nvPr/>
        </p:nvSpPr>
        <p:spPr bwMode="auto">
          <a:xfrm>
            <a:off x="5203825" y="5281613"/>
            <a:ext cx="130175" cy="117475"/>
          </a:xfrm>
          <a:prstGeom prst="ellipse">
            <a:avLst/>
          </a:prstGeom>
          <a:noFill/>
          <a:ln w="12700">
            <a:solidFill>
              <a:srgbClr val="548E9B"/>
            </a:solidFill>
            <a:round/>
            <a:headEnd/>
            <a:tailEnd/>
          </a:ln>
          <a:effectLst/>
        </p:spPr>
        <p:txBody>
          <a:bodyPr wrap="none" lIns="0" tIns="91440" rIns="0" bIns="0" anchor="ctr">
            <a:prstTxWarp prst="textNoShape">
              <a:avLst/>
            </a:prstTxWarp>
          </a:bodyPr>
          <a:lstStyle/>
          <a:p>
            <a:pPr>
              <a:defRPr/>
            </a:pPr>
            <a:endParaRPr lang="en-US" sz="1200">
              <a:latin typeface="Arial" charset="0"/>
              <a:ea typeface="Geneva" charset="-128"/>
              <a:cs typeface="+mn-cs"/>
              <a:sym typeface="Arial" charset="0"/>
            </a:endParaRPr>
          </a:p>
        </p:txBody>
      </p:sp>
      <p:sp>
        <p:nvSpPr>
          <p:cNvPr id="68687" name="Text Box 79"/>
          <p:cNvSpPr txBox="1">
            <a:spLocks noChangeArrowheads="1"/>
          </p:cNvSpPr>
          <p:nvPr/>
        </p:nvSpPr>
        <p:spPr bwMode="auto">
          <a:xfrm>
            <a:off x="5032375" y="5621338"/>
            <a:ext cx="533400" cy="228600"/>
          </a:xfrm>
          <a:prstGeom prst="rect">
            <a:avLst/>
          </a:prstGeom>
          <a:noFill/>
          <a:ln w="9525">
            <a:noFill/>
            <a:miter lim="800000"/>
            <a:headEnd/>
            <a:tailEnd/>
          </a:ln>
          <a:effectLst/>
        </p:spPr>
        <p:txBody>
          <a:bodyPr wrap="none">
            <a:prstTxWarp prst="textNoShape">
              <a:avLst/>
            </a:prstTxWarp>
            <a:spAutoFit/>
          </a:bodyPr>
          <a:lstStyle/>
          <a:p>
            <a:r>
              <a:rPr lang="en-US" sz="900"/>
              <a:t>1.3MM</a:t>
            </a:r>
          </a:p>
        </p:txBody>
      </p:sp>
      <p:sp>
        <p:nvSpPr>
          <p:cNvPr id="68688" name="Text Box 80"/>
          <p:cNvSpPr txBox="1">
            <a:spLocks noChangeArrowheads="1"/>
          </p:cNvSpPr>
          <p:nvPr/>
        </p:nvSpPr>
        <p:spPr bwMode="auto">
          <a:xfrm>
            <a:off x="5734050" y="3330575"/>
            <a:ext cx="533400" cy="228600"/>
          </a:xfrm>
          <a:prstGeom prst="rect">
            <a:avLst/>
          </a:prstGeom>
          <a:noFill/>
          <a:ln w="9525">
            <a:noFill/>
            <a:miter lim="800000"/>
            <a:headEnd/>
            <a:tailEnd/>
          </a:ln>
          <a:effectLst/>
        </p:spPr>
        <p:txBody>
          <a:bodyPr wrap="none">
            <a:prstTxWarp prst="textNoShape">
              <a:avLst/>
            </a:prstTxWarp>
            <a:spAutoFit/>
          </a:bodyPr>
          <a:lstStyle/>
          <a:p>
            <a:r>
              <a:rPr lang="en-US" sz="900"/>
              <a:t>8.8MM</a:t>
            </a:r>
          </a:p>
        </p:txBody>
      </p:sp>
      <p:pic>
        <p:nvPicPr>
          <p:cNvPr id="68689" name="Picture 81" descr="marthastewart_logo"/>
          <p:cNvPicPr>
            <a:picLocks noChangeAspect="1" noChangeArrowheads="1"/>
          </p:cNvPicPr>
          <p:nvPr/>
        </p:nvPicPr>
        <p:blipFill>
          <a:blip r:embed="rId9"/>
          <a:srcRect/>
          <a:stretch>
            <a:fillRect/>
          </a:stretch>
        </p:blipFill>
        <p:spPr bwMode="auto">
          <a:xfrm>
            <a:off x="6019800" y="5024438"/>
            <a:ext cx="1379538" cy="358775"/>
          </a:xfrm>
          <a:prstGeom prst="rect">
            <a:avLst/>
          </a:prstGeom>
          <a:noFill/>
        </p:spPr>
      </p:pic>
      <p:sp>
        <p:nvSpPr>
          <p:cNvPr id="4" name="Oval 27"/>
          <p:cNvSpPr>
            <a:spLocks noChangeArrowheads="1"/>
          </p:cNvSpPr>
          <p:nvPr/>
        </p:nvSpPr>
        <p:spPr bwMode="auto">
          <a:xfrm flipV="1">
            <a:off x="6473825" y="4824413"/>
            <a:ext cx="355600" cy="327025"/>
          </a:xfrm>
          <a:prstGeom prst="ellipse">
            <a:avLst/>
          </a:prstGeom>
          <a:noFill/>
          <a:ln w="12700">
            <a:solidFill>
              <a:srgbClr val="16A795"/>
            </a:solidFill>
            <a:round/>
            <a:headEnd/>
            <a:tailEnd/>
          </a:ln>
          <a:effectLst/>
        </p:spPr>
        <p:txBody>
          <a:bodyPr rot="10800000" wrap="none" lIns="0" tIns="91440" rIns="0" bIns="0" anchor="ctr">
            <a:prstTxWarp prst="textNoShape">
              <a:avLst/>
            </a:prstTxWarp>
          </a:bodyPr>
          <a:lstStyle/>
          <a:p>
            <a:pPr>
              <a:defRPr/>
            </a:pPr>
            <a:endParaRPr lang="en-US" sz="1200">
              <a:latin typeface="Arial" charset="0"/>
              <a:ea typeface="Geneva" charset="-128"/>
              <a:cs typeface="+mn-cs"/>
              <a:sym typeface="Arial" charset="0"/>
            </a:endParaRPr>
          </a:p>
        </p:txBody>
      </p:sp>
      <p:sp>
        <p:nvSpPr>
          <p:cNvPr id="68691" name="Text Box 83"/>
          <p:cNvSpPr txBox="1">
            <a:spLocks noChangeArrowheads="1"/>
          </p:cNvSpPr>
          <p:nvPr/>
        </p:nvSpPr>
        <p:spPr bwMode="auto">
          <a:xfrm>
            <a:off x="6459538" y="5260975"/>
            <a:ext cx="533400" cy="228600"/>
          </a:xfrm>
          <a:prstGeom prst="rect">
            <a:avLst/>
          </a:prstGeom>
          <a:noFill/>
          <a:ln w="9525">
            <a:noFill/>
            <a:miter lim="800000"/>
            <a:headEnd/>
            <a:tailEnd/>
          </a:ln>
          <a:effectLst/>
        </p:spPr>
        <p:txBody>
          <a:bodyPr wrap="none">
            <a:prstTxWarp prst="textNoShape">
              <a:avLst/>
            </a:prstTxWarp>
            <a:spAutoFit/>
          </a:bodyPr>
          <a:lstStyle/>
          <a:p>
            <a:r>
              <a:rPr lang="en-US" sz="900"/>
              <a:t>2.4MM</a:t>
            </a:r>
          </a:p>
        </p:txBody>
      </p:sp>
      <p:grpSp>
        <p:nvGrpSpPr>
          <p:cNvPr id="10" name="Group 84"/>
          <p:cNvGrpSpPr>
            <a:grpSpLocks/>
          </p:cNvGrpSpPr>
          <p:nvPr/>
        </p:nvGrpSpPr>
        <p:grpSpPr bwMode="auto">
          <a:xfrm>
            <a:off x="5411788" y="4410075"/>
            <a:ext cx="774700" cy="784225"/>
            <a:chOff x="2635" y="1878"/>
            <a:chExt cx="488" cy="494"/>
          </a:xfrm>
        </p:grpSpPr>
        <p:sp>
          <p:nvSpPr>
            <p:cNvPr id="5" name="Oval 27"/>
            <p:cNvSpPr>
              <a:spLocks noChangeArrowheads="1"/>
            </p:cNvSpPr>
            <p:nvPr/>
          </p:nvSpPr>
          <p:spPr bwMode="auto">
            <a:xfrm>
              <a:off x="2747" y="1878"/>
              <a:ext cx="254" cy="226"/>
            </a:xfrm>
            <a:prstGeom prst="ellipse">
              <a:avLst/>
            </a:prstGeom>
            <a:noFill/>
            <a:ln w="12700">
              <a:solidFill>
                <a:srgbClr val="800000"/>
              </a:solidFill>
              <a:round/>
              <a:headEnd/>
              <a:tailEnd/>
            </a:ln>
            <a:effectLst/>
          </p:spPr>
          <p:txBody>
            <a:bodyPr wrap="none" lIns="0" tIns="91440" rIns="0" bIns="0" anchor="ctr">
              <a:prstTxWarp prst="textNoShape">
                <a:avLst/>
              </a:prstTxWarp>
            </a:bodyPr>
            <a:lstStyle/>
            <a:p>
              <a:pPr>
                <a:defRPr/>
              </a:pPr>
              <a:endParaRPr lang="en-US" sz="1200">
                <a:latin typeface="Arial" charset="0"/>
                <a:ea typeface="Geneva" charset="-128"/>
                <a:cs typeface="+mn-cs"/>
                <a:sym typeface="Arial" charset="0"/>
              </a:endParaRPr>
            </a:p>
          </p:txBody>
        </p:sp>
        <p:pic>
          <p:nvPicPr>
            <p:cNvPr id="68694" name="Picture 86" descr="about_logo"/>
            <p:cNvPicPr>
              <a:picLocks noChangeAspect="1" noChangeArrowheads="1"/>
            </p:cNvPicPr>
            <p:nvPr/>
          </p:nvPicPr>
          <p:blipFill>
            <a:blip r:embed="rId10"/>
            <a:srcRect b="36363"/>
            <a:stretch>
              <a:fillRect/>
            </a:stretch>
          </p:blipFill>
          <p:spPr bwMode="auto">
            <a:xfrm>
              <a:off x="2635" y="2140"/>
              <a:ext cx="488" cy="102"/>
            </a:xfrm>
            <a:prstGeom prst="rect">
              <a:avLst/>
            </a:prstGeom>
            <a:noFill/>
          </p:spPr>
        </p:pic>
        <p:sp>
          <p:nvSpPr>
            <p:cNvPr id="68695" name="Text Box 87"/>
            <p:cNvSpPr txBox="1">
              <a:spLocks noChangeArrowheads="1"/>
            </p:cNvSpPr>
            <p:nvPr/>
          </p:nvSpPr>
          <p:spPr bwMode="auto">
            <a:xfrm>
              <a:off x="2716" y="2228"/>
              <a:ext cx="336" cy="144"/>
            </a:xfrm>
            <a:prstGeom prst="rect">
              <a:avLst/>
            </a:prstGeom>
            <a:noFill/>
            <a:ln w="9525">
              <a:noFill/>
              <a:miter lim="800000"/>
              <a:headEnd/>
              <a:tailEnd/>
            </a:ln>
            <a:effectLst/>
          </p:spPr>
          <p:txBody>
            <a:bodyPr wrap="none">
              <a:prstTxWarp prst="textNoShape">
                <a:avLst/>
              </a:prstTxWarp>
              <a:spAutoFit/>
            </a:bodyPr>
            <a:lstStyle/>
            <a:p>
              <a:r>
                <a:rPr lang="en-US" sz="900"/>
                <a:t>3.7MM</a:t>
              </a:r>
            </a:p>
          </p:txBody>
        </p:sp>
      </p:grpSp>
      <p:grpSp>
        <p:nvGrpSpPr>
          <p:cNvPr id="11" name="Group 88"/>
          <p:cNvGrpSpPr>
            <a:grpSpLocks/>
          </p:cNvGrpSpPr>
          <p:nvPr/>
        </p:nvGrpSpPr>
        <p:grpSpPr bwMode="auto">
          <a:xfrm>
            <a:off x="2339975" y="5108575"/>
            <a:ext cx="860425" cy="1131888"/>
            <a:chOff x="3118" y="3320"/>
            <a:chExt cx="542" cy="713"/>
          </a:xfrm>
        </p:grpSpPr>
        <p:sp>
          <p:nvSpPr>
            <p:cNvPr id="6" name="Oval 27"/>
            <p:cNvSpPr>
              <a:spLocks noChangeArrowheads="1"/>
            </p:cNvSpPr>
            <p:nvPr/>
          </p:nvSpPr>
          <p:spPr bwMode="auto">
            <a:xfrm flipH="1">
              <a:off x="3320" y="3320"/>
              <a:ext cx="122" cy="108"/>
            </a:xfrm>
            <a:prstGeom prst="ellipse">
              <a:avLst/>
            </a:prstGeom>
            <a:noFill/>
            <a:ln w="12700">
              <a:solidFill>
                <a:srgbClr val="678A1F"/>
              </a:solidFill>
              <a:round/>
              <a:headEnd/>
              <a:tailEnd/>
            </a:ln>
            <a:effectLst/>
          </p:spPr>
          <p:txBody>
            <a:bodyPr wrap="none" lIns="0" tIns="91440" rIns="0" bIns="0" anchor="ctr">
              <a:prstTxWarp prst="textNoShape">
                <a:avLst/>
              </a:prstTxWarp>
            </a:bodyPr>
            <a:lstStyle/>
            <a:p>
              <a:pPr>
                <a:defRPr/>
              </a:pPr>
              <a:endParaRPr lang="en-US" sz="1200">
                <a:latin typeface="Arial" charset="0"/>
                <a:ea typeface="Geneva" charset="-128"/>
                <a:cs typeface="+mn-cs"/>
                <a:sym typeface="Arial" charset="0"/>
              </a:endParaRPr>
            </a:p>
          </p:txBody>
        </p:sp>
        <p:pic>
          <p:nvPicPr>
            <p:cNvPr id="68698" name="Picture 90" descr="thisoldhouse_logo"/>
            <p:cNvPicPr>
              <a:picLocks noChangeAspect="1" noChangeArrowheads="1"/>
            </p:cNvPicPr>
            <p:nvPr/>
          </p:nvPicPr>
          <p:blipFill>
            <a:blip r:embed="rId11"/>
            <a:srcRect/>
            <a:stretch>
              <a:fillRect/>
            </a:stretch>
          </p:blipFill>
          <p:spPr bwMode="auto">
            <a:xfrm>
              <a:off x="3118" y="3497"/>
              <a:ext cx="542" cy="348"/>
            </a:xfrm>
            <a:prstGeom prst="rect">
              <a:avLst/>
            </a:prstGeom>
            <a:noFill/>
          </p:spPr>
        </p:pic>
        <p:sp>
          <p:nvSpPr>
            <p:cNvPr id="68699" name="Text Box 91"/>
            <p:cNvSpPr txBox="1">
              <a:spLocks noChangeArrowheads="1"/>
            </p:cNvSpPr>
            <p:nvPr/>
          </p:nvSpPr>
          <p:spPr bwMode="auto">
            <a:xfrm>
              <a:off x="3223" y="3889"/>
              <a:ext cx="336" cy="144"/>
            </a:xfrm>
            <a:prstGeom prst="rect">
              <a:avLst/>
            </a:prstGeom>
            <a:noFill/>
            <a:ln w="9525">
              <a:noFill/>
              <a:miter lim="800000"/>
              <a:headEnd/>
              <a:tailEnd/>
            </a:ln>
            <a:effectLst/>
          </p:spPr>
          <p:txBody>
            <a:bodyPr wrap="none">
              <a:prstTxWarp prst="textNoShape">
                <a:avLst/>
              </a:prstTxWarp>
              <a:spAutoFit/>
            </a:bodyPr>
            <a:lstStyle/>
            <a:p>
              <a:r>
                <a:rPr lang="en-US" sz="900"/>
                <a:t>1.4MM</a:t>
              </a:r>
            </a:p>
          </p:txBody>
        </p:sp>
      </p:grpSp>
      <p:sp>
        <p:nvSpPr>
          <p:cNvPr id="68700" name="Text Box 92"/>
          <p:cNvSpPr txBox="1">
            <a:spLocks noChangeArrowheads="1"/>
          </p:cNvSpPr>
          <p:nvPr/>
        </p:nvSpPr>
        <p:spPr bwMode="auto">
          <a:xfrm>
            <a:off x="3697288" y="2833688"/>
            <a:ext cx="533400" cy="228600"/>
          </a:xfrm>
          <a:prstGeom prst="rect">
            <a:avLst/>
          </a:prstGeom>
          <a:noFill/>
          <a:ln w="9525">
            <a:noFill/>
            <a:miter lim="800000"/>
            <a:headEnd/>
            <a:tailEnd/>
          </a:ln>
          <a:effectLst/>
        </p:spPr>
        <p:txBody>
          <a:bodyPr>
            <a:prstTxWarp prst="textNoShape">
              <a:avLst/>
            </a:prstTxWarp>
            <a:spAutoFit/>
          </a:bodyPr>
          <a:lstStyle/>
          <a:p>
            <a:r>
              <a:rPr lang="en-US" sz="900"/>
              <a:t>9.6MM</a:t>
            </a:r>
          </a:p>
        </p:txBody>
      </p:sp>
      <p:grpSp>
        <p:nvGrpSpPr>
          <p:cNvPr id="12" name="Group 93"/>
          <p:cNvGrpSpPr>
            <a:grpSpLocks/>
          </p:cNvGrpSpPr>
          <p:nvPr/>
        </p:nvGrpSpPr>
        <p:grpSpPr bwMode="auto">
          <a:xfrm>
            <a:off x="4705350" y="4314825"/>
            <a:ext cx="781050" cy="844550"/>
            <a:chOff x="2148" y="1722"/>
            <a:chExt cx="492" cy="532"/>
          </a:xfrm>
        </p:grpSpPr>
        <p:sp>
          <p:nvSpPr>
            <p:cNvPr id="7" name="Oval 27"/>
            <p:cNvSpPr>
              <a:spLocks noChangeArrowheads="1"/>
            </p:cNvSpPr>
            <p:nvPr/>
          </p:nvSpPr>
          <p:spPr bwMode="auto">
            <a:xfrm>
              <a:off x="2258" y="1722"/>
              <a:ext cx="236" cy="208"/>
            </a:xfrm>
            <a:prstGeom prst="ellipse">
              <a:avLst/>
            </a:prstGeom>
            <a:noFill/>
            <a:ln w="12700">
              <a:solidFill>
                <a:schemeClr val="tx1"/>
              </a:solidFill>
              <a:round/>
              <a:headEnd/>
              <a:tailEnd/>
            </a:ln>
            <a:effectLst/>
          </p:spPr>
          <p:txBody>
            <a:bodyPr wrap="none" lIns="0" tIns="91440" rIns="0" bIns="0" anchor="ctr">
              <a:prstTxWarp prst="textNoShape">
                <a:avLst/>
              </a:prstTxWarp>
            </a:bodyPr>
            <a:lstStyle/>
            <a:p>
              <a:pPr>
                <a:defRPr/>
              </a:pPr>
              <a:endParaRPr lang="en-US" sz="1200">
                <a:latin typeface="Arial" charset="0"/>
                <a:ea typeface="Geneva" charset="-128"/>
                <a:cs typeface="+mn-cs"/>
                <a:sym typeface="Arial" charset="0"/>
              </a:endParaRPr>
            </a:p>
          </p:txBody>
        </p:sp>
        <p:sp>
          <p:nvSpPr>
            <p:cNvPr id="68703" name="Text Box 95"/>
            <p:cNvSpPr txBox="1">
              <a:spLocks noChangeArrowheads="1"/>
            </p:cNvSpPr>
            <p:nvPr/>
          </p:nvSpPr>
          <p:spPr bwMode="auto">
            <a:xfrm>
              <a:off x="2186" y="2110"/>
              <a:ext cx="336" cy="144"/>
            </a:xfrm>
            <a:prstGeom prst="rect">
              <a:avLst/>
            </a:prstGeom>
            <a:noFill/>
            <a:ln w="9525">
              <a:noFill/>
              <a:miter lim="800000"/>
              <a:headEnd/>
              <a:tailEnd/>
            </a:ln>
            <a:effectLst/>
          </p:spPr>
          <p:txBody>
            <a:bodyPr wrap="none">
              <a:prstTxWarp prst="textNoShape">
                <a:avLst/>
              </a:prstTxWarp>
              <a:spAutoFit/>
            </a:bodyPr>
            <a:lstStyle/>
            <a:p>
              <a:r>
                <a:rPr lang="en-US" sz="900"/>
                <a:t>3.9MM</a:t>
              </a:r>
            </a:p>
          </p:txBody>
        </p:sp>
        <p:pic>
          <p:nvPicPr>
            <p:cNvPr id="68704" name="Picture 96" descr="C:\Documents and Settings\206087563\My Documents\My Pictures\shpopogo04.png"/>
            <p:cNvPicPr>
              <a:picLocks noChangeAspect="1" noChangeArrowheads="1"/>
            </p:cNvPicPr>
            <p:nvPr/>
          </p:nvPicPr>
          <p:blipFill>
            <a:blip r:embed="rId12"/>
            <a:srcRect/>
            <a:stretch>
              <a:fillRect/>
            </a:stretch>
          </p:blipFill>
          <p:spPr bwMode="auto">
            <a:xfrm>
              <a:off x="2148" y="1927"/>
              <a:ext cx="492" cy="184"/>
            </a:xfrm>
            <a:prstGeom prst="rect">
              <a:avLst/>
            </a:prstGeom>
            <a:noFill/>
          </p:spPr>
        </p:pic>
      </p:grpSp>
      <p:sp>
        <p:nvSpPr>
          <p:cNvPr id="68705" name="Rectangle 97"/>
          <p:cNvSpPr>
            <a:spLocks noChangeArrowheads="1"/>
          </p:cNvSpPr>
          <p:nvPr/>
        </p:nvSpPr>
        <p:spPr bwMode="auto">
          <a:xfrm>
            <a:off x="5583238" y="3248025"/>
            <a:ext cx="755650" cy="122238"/>
          </a:xfrm>
          <a:prstGeom prst="rect">
            <a:avLst/>
          </a:prstGeom>
          <a:noFill/>
          <a:ln w="9525">
            <a:noFill/>
            <a:miter lim="800000"/>
            <a:headEnd/>
            <a:tailEnd/>
          </a:ln>
          <a:effectLst/>
        </p:spPr>
        <p:txBody>
          <a:bodyPr lIns="0" tIns="0" rIns="0" bIns="0">
            <a:prstTxWarp prst="textNoShape">
              <a:avLst/>
            </a:prstTxWarp>
            <a:spAutoFit/>
          </a:bodyPr>
          <a:lstStyle/>
          <a:p>
            <a:pPr eaLnBrk="0" hangingPunct="0"/>
            <a:r>
              <a:rPr lang="en-US" sz="800">
                <a:solidFill>
                  <a:schemeClr val="tx1"/>
                </a:solidFill>
                <a:ea typeface="Arial" pitchFamily="35" charset="0"/>
                <a:cs typeface="Arial" pitchFamily="35" charset="0"/>
              </a:rPr>
              <a:t>Home &amp; Garden</a:t>
            </a:r>
            <a:endParaRPr lang="en-US">
              <a:solidFill>
                <a:schemeClr val="tx1"/>
              </a:solidFill>
            </a:endParaRPr>
          </a:p>
        </p:txBody>
      </p:sp>
      <p:pic>
        <p:nvPicPr>
          <p:cNvPr id="68706" name="Picture 98" descr="bhg_logo"/>
          <p:cNvPicPr>
            <a:picLocks noChangeAspect="1" noChangeArrowheads="1"/>
          </p:cNvPicPr>
          <p:nvPr/>
        </p:nvPicPr>
        <p:blipFill>
          <a:blip r:embed="rId13"/>
          <a:srcRect l="7423" t="14285" r="10916" b="5103"/>
          <a:stretch>
            <a:fillRect/>
          </a:stretch>
        </p:blipFill>
        <p:spPr bwMode="auto">
          <a:xfrm>
            <a:off x="6832600" y="5000625"/>
            <a:ext cx="711200" cy="301625"/>
          </a:xfrm>
          <a:prstGeom prst="rect">
            <a:avLst/>
          </a:prstGeom>
          <a:noFill/>
        </p:spPr>
      </p:pic>
      <p:sp>
        <p:nvSpPr>
          <p:cNvPr id="8" name="Oval 25"/>
          <p:cNvSpPr>
            <a:spLocks noChangeArrowheads="1"/>
          </p:cNvSpPr>
          <p:nvPr/>
        </p:nvSpPr>
        <p:spPr bwMode="auto">
          <a:xfrm>
            <a:off x="7013575" y="4670425"/>
            <a:ext cx="323850" cy="307975"/>
          </a:xfrm>
          <a:prstGeom prst="ellipse">
            <a:avLst/>
          </a:prstGeom>
          <a:noFill/>
          <a:ln w="12700">
            <a:solidFill>
              <a:srgbClr val="E30025"/>
            </a:solidFill>
            <a:round/>
            <a:headEnd/>
            <a:tailEnd/>
          </a:ln>
          <a:effectLst/>
        </p:spPr>
        <p:txBody>
          <a:bodyPr wrap="none" lIns="0" tIns="91440" rIns="0" bIns="0" anchor="ctr">
            <a:prstTxWarp prst="textNoShape">
              <a:avLst/>
            </a:prstTxWarp>
          </a:bodyPr>
          <a:lstStyle/>
          <a:p>
            <a:pPr>
              <a:defRPr/>
            </a:pPr>
            <a:endParaRPr lang="en-US" sz="1200">
              <a:latin typeface="Arial" charset="0"/>
              <a:ea typeface="Geneva" charset="-128"/>
              <a:cs typeface="+mn-cs"/>
              <a:sym typeface="Arial" charset="0"/>
            </a:endParaRPr>
          </a:p>
        </p:txBody>
      </p:sp>
      <p:sp>
        <p:nvSpPr>
          <p:cNvPr id="68708" name="Text Box 100"/>
          <p:cNvSpPr txBox="1">
            <a:spLocks noChangeArrowheads="1"/>
          </p:cNvSpPr>
          <p:nvPr/>
        </p:nvSpPr>
        <p:spPr bwMode="auto">
          <a:xfrm>
            <a:off x="7000875" y="5273675"/>
            <a:ext cx="533400" cy="228600"/>
          </a:xfrm>
          <a:prstGeom prst="rect">
            <a:avLst/>
          </a:prstGeom>
          <a:noFill/>
          <a:ln w="9525">
            <a:noFill/>
            <a:miter lim="800000"/>
            <a:headEnd/>
            <a:tailEnd/>
          </a:ln>
          <a:effectLst/>
        </p:spPr>
        <p:txBody>
          <a:bodyPr wrap="none">
            <a:prstTxWarp prst="textNoShape">
              <a:avLst/>
            </a:prstTxWarp>
            <a:spAutoFit/>
          </a:bodyPr>
          <a:lstStyle/>
          <a:p>
            <a:r>
              <a:rPr lang="en-US" sz="900"/>
              <a:t>2.5MM</a:t>
            </a:r>
          </a:p>
        </p:txBody>
      </p:sp>
      <p:sp>
        <p:nvSpPr>
          <p:cNvPr id="9" name="Oval 27"/>
          <p:cNvSpPr>
            <a:spLocks noChangeArrowheads="1"/>
          </p:cNvSpPr>
          <p:nvPr/>
        </p:nvSpPr>
        <p:spPr bwMode="auto">
          <a:xfrm>
            <a:off x="7553325" y="4578350"/>
            <a:ext cx="374650" cy="330200"/>
          </a:xfrm>
          <a:prstGeom prst="ellipse">
            <a:avLst/>
          </a:prstGeom>
          <a:noFill/>
          <a:ln w="12700">
            <a:solidFill>
              <a:srgbClr val="FE565C"/>
            </a:solidFill>
            <a:round/>
            <a:headEnd/>
            <a:tailEnd/>
          </a:ln>
          <a:effectLst/>
        </p:spPr>
        <p:txBody>
          <a:bodyPr wrap="none" lIns="0" tIns="91440" rIns="0" bIns="0" anchor="ctr">
            <a:prstTxWarp prst="textNoShape">
              <a:avLst/>
            </a:prstTxWarp>
          </a:bodyPr>
          <a:lstStyle/>
          <a:p>
            <a:pPr>
              <a:defRPr/>
            </a:pPr>
            <a:endParaRPr lang="en-US" sz="1200">
              <a:latin typeface="Arial" charset="0"/>
              <a:ea typeface="Geneva" charset="-128"/>
              <a:cs typeface="+mn-cs"/>
              <a:sym typeface="Arial" charset="0"/>
            </a:endParaRPr>
          </a:p>
        </p:txBody>
      </p:sp>
      <p:pic>
        <p:nvPicPr>
          <p:cNvPr id="68710" name="Picture 102" descr="hgtv_logo"/>
          <p:cNvPicPr>
            <a:picLocks noChangeAspect="1" noChangeArrowheads="1"/>
          </p:cNvPicPr>
          <p:nvPr/>
        </p:nvPicPr>
        <p:blipFill>
          <a:blip r:embed="rId14"/>
          <a:srcRect/>
          <a:stretch>
            <a:fillRect/>
          </a:stretch>
        </p:blipFill>
        <p:spPr bwMode="auto">
          <a:xfrm>
            <a:off x="7480300" y="4930775"/>
            <a:ext cx="520700" cy="320675"/>
          </a:xfrm>
          <a:prstGeom prst="rect">
            <a:avLst/>
          </a:prstGeom>
          <a:noFill/>
        </p:spPr>
      </p:pic>
      <p:sp>
        <p:nvSpPr>
          <p:cNvPr id="68711" name="Text Box 103"/>
          <p:cNvSpPr txBox="1">
            <a:spLocks noChangeArrowheads="1"/>
          </p:cNvSpPr>
          <p:nvPr/>
        </p:nvSpPr>
        <p:spPr bwMode="auto">
          <a:xfrm>
            <a:off x="7494588" y="5289550"/>
            <a:ext cx="533400" cy="228600"/>
          </a:xfrm>
          <a:prstGeom prst="rect">
            <a:avLst/>
          </a:prstGeom>
          <a:noFill/>
          <a:ln w="9525">
            <a:noFill/>
            <a:miter lim="800000"/>
            <a:headEnd/>
            <a:tailEnd/>
          </a:ln>
          <a:effectLst/>
        </p:spPr>
        <p:txBody>
          <a:bodyPr wrap="none">
            <a:prstTxWarp prst="textNoShape">
              <a:avLst/>
            </a:prstTxWarp>
            <a:spAutoFit/>
          </a:bodyPr>
          <a:lstStyle/>
          <a:p>
            <a:r>
              <a:rPr lang="en-US" sz="900"/>
              <a:t>2.8MM</a:t>
            </a:r>
          </a:p>
        </p:txBody>
      </p:sp>
      <p:sp>
        <p:nvSpPr>
          <p:cNvPr id="68712" name="Text Box 104"/>
          <p:cNvSpPr txBox="1">
            <a:spLocks noChangeArrowheads="1"/>
          </p:cNvSpPr>
          <p:nvPr/>
        </p:nvSpPr>
        <p:spPr bwMode="auto">
          <a:xfrm>
            <a:off x="1355725" y="5754688"/>
            <a:ext cx="533400" cy="228600"/>
          </a:xfrm>
          <a:prstGeom prst="rect">
            <a:avLst/>
          </a:prstGeom>
          <a:noFill/>
          <a:ln w="9525">
            <a:noFill/>
            <a:miter lim="800000"/>
            <a:headEnd/>
            <a:tailEnd/>
          </a:ln>
          <a:effectLst/>
        </p:spPr>
        <p:txBody>
          <a:bodyPr wrap="none">
            <a:prstTxWarp prst="textNoShape">
              <a:avLst/>
            </a:prstTxWarp>
            <a:spAutoFit/>
          </a:bodyPr>
          <a:lstStyle/>
          <a:p>
            <a:r>
              <a:rPr lang="en-US" sz="900" dirty="0"/>
              <a:t>1.8MM</a:t>
            </a:r>
          </a:p>
        </p:txBody>
      </p:sp>
      <p:sp>
        <p:nvSpPr>
          <p:cNvPr id="68713" name="Text Box 105"/>
          <p:cNvSpPr txBox="1">
            <a:spLocks noChangeArrowheads="1"/>
          </p:cNvSpPr>
          <p:nvPr/>
        </p:nvSpPr>
        <p:spPr bwMode="auto">
          <a:xfrm>
            <a:off x="3668713" y="3062288"/>
            <a:ext cx="533400" cy="228600"/>
          </a:xfrm>
          <a:prstGeom prst="rect">
            <a:avLst/>
          </a:prstGeom>
          <a:noFill/>
          <a:ln w="9525">
            <a:noFill/>
            <a:miter lim="800000"/>
            <a:headEnd/>
            <a:tailEnd/>
          </a:ln>
          <a:effectLst/>
        </p:spPr>
        <p:txBody>
          <a:bodyPr>
            <a:prstTxWarp prst="textNoShape">
              <a:avLst/>
            </a:prstTxWarp>
            <a:spAutoFit/>
          </a:bodyPr>
          <a:lstStyle/>
          <a:p>
            <a:r>
              <a:rPr lang="en-US" sz="900"/>
              <a:t>9.6MM</a:t>
            </a:r>
          </a:p>
        </p:txBody>
      </p:sp>
      <p:sp>
        <p:nvSpPr>
          <p:cNvPr id="68714" name="Rectangle 106"/>
          <p:cNvSpPr>
            <a:spLocks noChangeArrowheads="1"/>
          </p:cNvSpPr>
          <p:nvPr/>
        </p:nvSpPr>
        <p:spPr bwMode="auto">
          <a:xfrm>
            <a:off x="3281372" y="6459538"/>
            <a:ext cx="2581256" cy="215444"/>
          </a:xfrm>
          <a:prstGeom prst="rect">
            <a:avLst/>
          </a:prstGeom>
          <a:noFill/>
          <a:ln w="9525">
            <a:noFill/>
            <a:miter lim="800000"/>
            <a:headEnd/>
            <a:tailEnd/>
          </a:ln>
          <a:effectLst/>
        </p:spPr>
        <p:txBody>
          <a:bodyPr wrap="none">
            <a:prstTxWarp prst="textNoShape">
              <a:avLst/>
            </a:prstTxWarp>
            <a:spAutoFit/>
          </a:bodyPr>
          <a:lstStyle/>
          <a:p>
            <a:r>
              <a:rPr lang="en-US" sz="800" b="1" cap="all" dirty="0">
                <a:solidFill>
                  <a:srgbClr val="555555"/>
                </a:solidFill>
                <a:latin typeface="Arial"/>
                <a:ea typeface="ＭＳ Ｐゴシック" pitchFamily="35" charset="-128"/>
                <a:cs typeface="Arial"/>
              </a:rPr>
              <a:t>Source</a:t>
            </a:r>
            <a:r>
              <a:rPr lang="en-US" sz="800" dirty="0">
                <a:solidFill>
                  <a:srgbClr val="555555"/>
                </a:solidFill>
                <a:latin typeface="Arial"/>
                <a:ea typeface="ＭＳ Ｐゴシック" pitchFamily="35" charset="-128"/>
                <a:cs typeface="Arial"/>
              </a:rPr>
              <a:t>: @plan Rel 1 2010, Plan </a:t>
            </a:r>
            <a:r>
              <a:rPr lang="en-US" sz="800" dirty="0" err="1">
                <a:solidFill>
                  <a:srgbClr val="555555"/>
                </a:solidFill>
                <a:latin typeface="Arial"/>
                <a:ea typeface="ＭＳ Ｐゴシック" pitchFamily="35" charset="-128"/>
                <a:cs typeface="Arial"/>
              </a:rPr>
              <a:t>Metrix</a:t>
            </a:r>
            <a:r>
              <a:rPr lang="en-US" sz="800" dirty="0">
                <a:solidFill>
                  <a:srgbClr val="555555"/>
                </a:solidFill>
                <a:latin typeface="Arial"/>
                <a:ea typeface="ＭＳ Ｐゴシック" pitchFamily="35" charset="-128"/>
                <a:cs typeface="Arial"/>
              </a:rPr>
              <a:t> June 2010</a:t>
            </a: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 name="Picture 15" descr="iStock_000012836112Medium.png"/>
          <p:cNvPicPr>
            <a:picLocks noChangeAspect="1"/>
          </p:cNvPicPr>
          <p:nvPr/>
        </p:nvPicPr>
        <p:blipFill>
          <a:blip r:embed="rId2"/>
          <a:stretch>
            <a:fillRect/>
          </a:stretch>
        </p:blipFill>
        <p:spPr>
          <a:xfrm>
            <a:off x="3276600" y="1924050"/>
            <a:ext cx="2590800" cy="4949825"/>
          </a:xfrm>
          <a:prstGeom prst="rect">
            <a:avLst/>
          </a:prstGeom>
        </p:spPr>
      </p:pic>
      <p:sp>
        <p:nvSpPr>
          <p:cNvPr id="22530" name="Title 1"/>
          <p:cNvSpPr>
            <a:spLocks noGrp="1"/>
          </p:cNvSpPr>
          <p:nvPr>
            <p:ph type="title"/>
          </p:nvPr>
        </p:nvSpPr>
        <p:spPr/>
        <p:txBody>
          <a:bodyPr/>
          <a:lstStyle/>
          <a:p>
            <a:pPr eaLnBrk="1" hangingPunct="1"/>
            <a:r>
              <a:rPr lang="en-US" sz="2800" dirty="0" smtClean="0">
                <a:solidFill>
                  <a:schemeClr val="tx2"/>
                </a:solidFill>
                <a:latin typeface="Arial" charset="0"/>
                <a:cs typeface="Arial" charset="0"/>
              </a:rPr>
              <a:t>iVillage asked… she answered </a:t>
            </a:r>
            <a:br>
              <a:rPr lang="en-US" sz="2800" dirty="0" smtClean="0">
                <a:solidFill>
                  <a:schemeClr val="tx2"/>
                </a:solidFill>
                <a:latin typeface="Arial" charset="0"/>
                <a:cs typeface="Arial" charset="0"/>
              </a:rPr>
            </a:br>
            <a:r>
              <a:rPr lang="en-US" sz="2000" dirty="0" smtClean="0">
                <a:solidFill>
                  <a:srgbClr val="555555"/>
                </a:solidFill>
                <a:latin typeface="Arial" charset="0"/>
                <a:cs typeface="Arial" charset="0"/>
              </a:rPr>
              <a:t>Home and Garden is about achievable inspiration and </a:t>
            </a:r>
            <a:br>
              <a:rPr lang="en-US" sz="2000" dirty="0" smtClean="0">
                <a:solidFill>
                  <a:srgbClr val="555555"/>
                </a:solidFill>
                <a:latin typeface="Arial" charset="0"/>
                <a:cs typeface="Arial" charset="0"/>
              </a:rPr>
            </a:br>
            <a:r>
              <a:rPr lang="en-US" sz="2000" dirty="0" smtClean="0">
                <a:solidFill>
                  <a:srgbClr val="555555"/>
                </a:solidFill>
                <a:latin typeface="Arial" charset="0"/>
                <a:cs typeface="Arial" charset="0"/>
              </a:rPr>
              <a:t>straightforward, practical DIY</a:t>
            </a:r>
          </a:p>
        </p:txBody>
      </p:sp>
      <p:sp>
        <p:nvSpPr>
          <p:cNvPr id="8" name="Oval 7"/>
          <p:cNvSpPr/>
          <p:nvPr/>
        </p:nvSpPr>
        <p:spPr>
          <a:xfrm>
            <a:off x="1755775" y="1575118"/>
            <a:ext cx="2032000" cy="2032000"/>
          </a:xfrm>
          <a:prstGeom prst="ellipse">
            <a:avLst/>
          </a:prstGeom>
          <a:solidFill>
            <a:srgbClr val="1FA6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3" name="Content Placeholder 2"/>
          <p:cNvSpPr>
            <a:spLocks noGrp="1"/>
          </p:cNvSpPr>
          <p:nvPr>
            <p:ph idx="1"/>
          </p:nvPr>
        </p:nvSpPr>
        <p:spPr>
          <a:xfrm>
            <a:off x="1857375" y="1879918"/>
            <a:ext cx="1828800" cy="1562100"/>
          </a:xfrm>
        </p:spPr>
        <p:txBody>
          <a:bodyPr rtlCol="0">
            <a:noAutofit/>
          </a:bodyPr>
          <a:lstStyle/>
          <a:p>
            <a:pPr marL="0" indent="0" algn="ctr" eaLnBrk="1" fontAlgn="auto" hangingPunct="1">
              <a:spcAft>
                <a:spcPts val="0"/>
              </a:spcAft>
              <a:buFont typeface="Arial"/>
              <a:buNone/>
              <a:defRPr/>
            </a:pPr>
            <a:r>
              <a:rPr lang="en-US" sz="1400" b="1" cap="all" dirty="0" smtClean="0">
                <a:solidFill>
                  <a:schemeClr val="bg1"/>
                </a:solidFill>
              </a:rPr>
              <a:t>Inspiration</a:t>
            </a:r>
          </a:p>
          <a:p>
            <a:pPr marL="0" indent="0" algn="ctr" eaLnBrk="1" fontAlgn="auto" hangingPunct="1">
              <a:spcAft>
                <a:spcPts val="0"/>
              </a:spcAft>
              <a:buFont typeface="Arial"/>
              <a:buNone/>
              <a:defRPr/>
            </a:pPr>
            <a:r>
              <a:rPr lang="en-US" sz="1400" dirty="0" smtClean="0">
                <a:solidFill>
                  <a:schemeClr val="bg1"/>
                </a:solidFill>
              </a:rPr>
              <a:t>Women want to be inspired by other’s homes and gardens to get ideas for </a:t>
            </a:r>
            <a:br>
              <a:rPr lang="en-US" sz="1400" dirty="0" smtClean="0">
                <a:solidFill>
                  <a:schemeClr val="bg1"/>
                </a:solidFill>
              </a:rPr>
            </a:br>
            <a:r>
              <a:rPr lang="en-US" sz="1400" dirty="0" smtClean="0">
                <a:solidFill>
                  <a:schemeClr val="bg1"/>
                </a:solidFill>
              </a:rPr>
              <a:t>their own</a:t>
            </a:r>
          </a:p>
        </p:txBody>
      </p:sp>
      <p:sp>
        <p:nvSpPr>
          <p:cNvPr id="10" name="Oval 9"/>
          <p:cNvSpPr/>
          <p:nvPr/>
        </p:nvSpPr>
        <p:spPr>
          <a:xfrm>
            <a:off x="508000" y="3693160"/>
            <a:ext cx="2641600" cy="2641600"/>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11" name="Content Placeholder 2"/>
          <p:cNvSpPr txBox="1">
            <a:spLocks/>
          </p:cNvSpPr>
          <p:nvPr/>
        </p:nvSpPr>
        <p:spPr>
          <a:xfrm>
            <a:off x="609600" y="4180523"/>
            <a:ext cx="2374900" cy="1562100"/>
          </a:xfrm>
          <a:prstGeom prst="rect">
            <a:avLst/>
          </a:prstGeom>
        </p:spPr>
        <p:txBody>
          <a:bodyPr/>
          <a:lstStyle/>
          <a:p>
            <a:pPr algn="ctr" fontAlgn="auto">
              <a:spcBef>
                <a:spcPct val="20000"/>
              </a:spcBef>
              <a:spcAft>
                <a:spcPts val="0"/>
              </a:spcAft>
              <a:defRPr/>
            </a:pPr>
            <a:r>
              <a:rPr lang="en-US" sz="1400" b="1" cap="all" dirty="0">
                <a:solidFill>
                  <a:srgbClr val="FFFFFF"/>
                </a:solidFill>
                <a:latin typeface="+mn-lt"/>
                <a:cs typeface="Arial"/>
              </a:rPr>
              <a:t>Accomplishment</a:t>
            </a:r>
          </a:p>
          <a:p>
            <a:pPr algn="ctr" fontAlgn="auto">
              <a:spcBef>
                <a:spcPct val="20000"/>
              </a:spcBef>
              <a:spcAft>
                <a:spcPts val="0"/>
              </a:spcAft>
              <a:defRPr/>
            </a:pPr>
            <a:r>
              <a:rPr lang="en-US" sz="1400" dirty="0">
                <a:solidFill>
                  <a:srgbClr val="FFFFFF"/>
                </a:solidFill>
                <a:latin typeface="+mn-lt"/>
                <a:cs typeface="Arial"/>
              </a:rPr>
              <a:t>Women connect with the idea of creating a home and/or garden of which they can be proud and can have a sense of accomplishment from doing a project themselves</a:t>
            </a:r>
          </a:p>
          <a:p>
            <a:pPr algn="ctr" fontAlgn="auto">
              <a:spcBef>
                <a:spcPct val="20000"/>
              </a:spcBef>
              <a:spcAft>
                <a:spcPts val="0"/>
              </a:spcAft>
              <a:defRPr/>
            </a:pPr>
            <a:endParaRPr lang="en-US" sz="1400" dirty="0">
              <a:solidFill>
                <a:srgbClr val="FFFFFF"/>
              </a:solidFill>
              <a:latin typeface="+mn-lt"/>
              <a:cs typeface="Arial"/>
            </a:endParaRPr>
          </a:p>
        </p:txBody>
      </p:sp>
      <p:sp>
        <p:nvSpPr>
          <p:cNvPr id="12" name="Oval 11"/>
          <p:cNvSpPr/>
          <p:nvPr/>
        </p:nvSpPr>
        <p:spPr>
          <a:xfrm>
            <a:off x="5765800" y="4145280"/>
            <a:ext cx="2159000" cy="215900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13" name="Content Placeholder 2"/>
          <p:cNvSpPr txBox="1">
            <a:spLocks/>
          </p:cNvSpPr>
          <p:nvPr/>
        </p:nvSpPr>
        <p:spPr>
          <a:xfrm>
            <a:off x="5816600" y="4443730"/>
            <a:ext cx="2057400" cy="1562100"/>
          </a:xfrm>
          <a:prstGeom prst="rect">
            <a:avLst/>
          </a:prstGeom>
        </p:spPr>
        <p:txBody>
          <a:bodyPr/>
          <a:lstStyle/>
          <a:p>
            <a:pPr algn="ctr" fontAlgn="auto">
              <a:spcBef>
                <a:spcPct val="20000"/>
              </a:spcBef>
              <a:spcAft>
                <a:spcPts val="0"/>
              </a:spcAft>
              <a:defRPr/>
            </a:pPr>
            <a:r>
              <a:rPr lang="en-US" sz="1400" b="1" cap="all">
                <a:solidFill>
                  <a:schemeClr val="bg1"/>
                </a:solidFill>
                <a:latin typeface="+mn-lt"/>
                <a:cs typeface="Arial"/>
              </a:rPr>
              <a:t>Sharing</a:t>
            </a:r>
          </a:p>
          <a:p>
            <a:pPr algn="ctr" fontAlgn="auto">
              <a:spcBef>
                <a:spcPct val="20000"/>
              </a:spcBef>
              <a:spcAft>
                <a:spcPts val="0"/>
              </a:spcAft>
              <a:defRPr/>
            </a:pPr>
            <a:r>
              <a:rPr lang="en-US" sz="1400">
                <a:solidFill>
                  <a:schemeClr val="bg1"/>
                </a:solidFill>
                <a:latin typeface="+mn-lt"/>
                <a:cs typeface="Arial"/>
              </a:rPr>
              <a:t>Women want to validate their own ideas with input from others with whom they have connections </a:t>
            </a:r>
          </a:p>
          <a:p>
            <a:pPr algn="ctr" fontAlgn="auto">
              <a:spcBef>
                <a:spcPct val="20000"/>
              </a:spcBef>
              <a:spcAft>
                <a:spcPts val="0"/>
              </a:spcAft>
              <a:defRPr/>
            </a:pPr>
            <a:endParaRPr lang="en-US" sz="1600" dirty="0">
              <a:solidFill>
                <a:schemeClr val="bg1"/>
              </a:solidFill>
              <a:latin typeface="+mn-lt"/>
              <a:cs typeface="Arial"/>
            </a:endParaRPr>
          </a:p>
        </p:txBody>
      </p:sp>
      <p:sp>
        <p:nvSpPr>
          <p:cNvPr id="14" name="Oval 13"/>
          <p:cNvSpPr/>
          <p:nvPr/>
        </p:nvSpPr>
        <p:spPr>
          <a:xfrm>
            <a:off x="5689600" y="1260475"/>
            <a:ext cx="2641600" cy="2641600"/>
          </a:xfrm>
          <a:prstGeom prst="ellipse">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15" name="Content Placeholder 2"/>
          <p:cNvSpPr txBox="1">
            <a:spLocks/>
          </p:cNvSpPr>
          <p:nvPr/>
        </p:nvSpPr>
        <p:spPr>
          <a:xfrm>
            <a:off x="5822950" y="1530350"/>
            <a:ext cx="2374900" cy="2101850"/>
          </a:xfrm>
          <a:prstGeom prst="rect">
            <a:avLst/>
          </a:prstGeom>
        </p:spPr>
        <p:txBody>
          <a:bodyPr/>
          <a:lstStyle/>
          <a:p>
            <a:pPr algn="ctr" fontAlgn="auto">
              <a:spcBef>
                <a:spcPct val="20000"/>
              </a:spcBef>
              <a:spcAft>
                <a:spcPts val="0"/>
              </a:spcAft>
              <a:defRPr/>
            </a:pPr>
            <a:r>
              <a:rPr lang="en-US" sz="1400" b="1" cap="all" dirty="0">
                <a:solidFill>
                  <a:srgbClr val="FFFFFF"/>
                </a:solidFill>
                <a:latin typeface="+mn-lt"/>
                <a:cs typeface="Arial"/>
              </a:rPr>
              <a:t>Relevance</a:t>
            </a:r>
            <a:endParaRPr lang="en-US" sz="1400" cap="all" dirty="0">
              <a:solidFill>
                <a:srgbClr val="FFFFFF"/>
              </a:solidFill>
              <a:latin typeface="+mn-lt"/>
              <a:cs typeface="Arial"/>
            </a:endParaRPr>
          </a:p>
          <a:p>
            <a:pPr algn="ctr" fontAlgn="auto">
              <a:spcBef>
                <a:spcPct val="20000"/>
              </a:spcBef>
              <a:spcAft>
                <a:spcPts val="0"/>
              </a:spcAft>
              <a:defRPr/>
            </a:pPr>
            <a:r>
              <a:rPr lang="en-US" sz="1400" dirty="0">
                <a:solidFill>
                  <a:srgbClr val="FFFFFF"/>
                </a:solidFill>
                <a:latin typeface="+mn-lt"/>
                <a:cs typeface="Arial"/>
              </a:rPr>
              <a:t>Women want to stay up to date on the latest trends, get guidance from experts in the field and access relevant information and people that help them achieve their home and garden goals</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431800"/>
            <a:ext cx="8229600" cy="985838"/>
          </a:xfrm>
        </p:spPr>
        <p:txBody>
          <a:bodyPr anchor="t"/>
          <a:lstStyle/>
          <a:p>
            <a:pPr eaLnBrk="1" hangingPunct="1"/>
            <a:r>
              <a:rPr lang="en-US" sz="2800" smtClean="0">
                <a:solidFill>
                  <a:srgbClr val="D00000"/>
                </a:solidFill>
                <a:latin typeface="Arial" charset="0"/>
                <a:cs typeface="Arial" charset="0"/>
              </a:rPr>
              <a:t>iVillage Home and Garden offers a differentiated online experience</a:t>
            </a:r>
          </a:p>
        </p:txBody>
      </p:sp>
      <p:sp>
        <p:nvSpPr>
          <p:cNvPr id="23555" name="Content Placeholder 2"/>
          <p:cNvSpPr>
            <a:spLocks noGrp="1"/>
          </p:cNvSpPr>
          <p:nvPr>
            <p:ph idx="1"/>
          </p:nvPr>
        </p:nvSpPr>
        <p:spPr>
          <a:xfrm>
            <a:off x="457200" y="1600200"/>
            <a:ext cx="2606675" cy="4525963"/>
          </a:xfrm>
        </p:spPr>
        <p:txBody>
          <a:bodyPr/>
          <a:lstStyle/>
          <a:p>
            <a:pPr marL="0" indent="0" eaLnBrk="1" hangingPunct="1">
              <a:buFont typeface="Arial" charset="0"/>
              <a:buNone/>
            </a:pPr>
            <a:r>
              <a:rPr lang="en-US" sz="1400" smtClean="0">
                <a:solidFill>
                  <a:schemeClr val="tx2"/>
                </a:solidFill>
                <a:latin typeface="Arial" charset="0"/>
                <a:cs typeface="Arial" charset="0"/>
              </a:rPr>
              <a:t>Rich content experience that empowers women to create the home environment they want: </a:t>
            </a:r>
          </a:p>
          <a:p>
            <a:pPr marL="114300" lvl="1" indent="-114300" eaLnBrk="1" hangingPunct="1">
              <a:buClr>
                <a:schemeClr val="tx2"/>
              </a:buClr>
              <a:buFont typeface="Arial" charset="0"/>
              <a:buChar char="•"/>
            </a:pPr>
            <a:r>
              <a:rPr lang="en-US" sz="1400" smtClean="0">
                <a:solidFill>
                  <a:schemeClr val="accent2"/>
                </a:solidFill>
                <a:latin typeface="Arial" charset="0"/>
                <a:cs typeface="Arial" charset="0"/>
              </a:rPr>
              <a:t>Original editorial content that takes the latest trends into women’s homes</a:t>
            </a:r>
          </a:p>
          <a:p>
            <a:pPr marL="114300" lvl="1" indent="-114300" eaLnBrk="1" hangingPunct="1">
              <a:buClr>
                <a:schemeClr val="tx2"/>
              </a:buClr>
              <a:buFont typeface="Arial" charset="0"/>
              <a:buChar char="•"/>
            </a:pPr>
            <a:r>
              <a:rPr lang="en-US" sz="1400" smtClean="0">
                <a:solidFill>
                  <a:schemeClr val="accent2"/>
                </a:solidFill>
                <a:latin typeface="Arial" charset="0"/>
                <a:cs typeface="Arial" charset="0"/>
              </a:rPr>
              <a:t>Straightforward, practical DIY </a:t>
            </a:r>
          </a:p>
          <a:p>
            <a:pPr marL="114300" lvl="1" indent="-114300" eaLnBrk="1" hangingPunct="1">
              <a:buClr>
                <a:schemeClr val="tx2"/>
              </a:buClr>
              <a:buFont typeface="Arial" charset="0"/>
              <a:buChar char="•"/>
            </a:pPr>
            <a:r>
              <a:rPr lang="en-US" sz="1400" smtClean="0">
                <a:solidFill>
                  <a:schemeClr val="accent2"/>
                </a:solidFill>
                <a:latin typeface="Arial" charset="0"/>
                <a:cs typeface="Arial" charset="0"/>
              </a:rPr>
              <a:t>Decorating inspiration – home tours, slide shows, videos</a:t>
            </a:r>
          </a:p>
          <a:p>
            <a:pPr marL="114300" lvl="1" indent="-114300" eaLnBrk="1" hangingPunct="1">
              <a:buClr>
                <a:schemeClr val="tx2"/>
              </a:buClr>
              <a:buFont typeface="Arial" charset="0"/>
              <a:buChar char="•"/>
            </a:pPr>
            <a:r>
              <a:rPr lang="en-US" sz="1400" smtClean="0">
                <a:solidFill>
                  <a:schemeClr val="accent2"/>
                </a:solidFill>
                <a:latin typeface="Arial" charset="0"/>
                <a:cs typeface="Arial" charset="0"/>
              </a:rPr>
              <a:t>What’s in stores to buy</a:t>
            </a:r>
          </a:p>
          <a:p>
            <a:pPr marL="114300" lvl="1" indent="-114300" eaLnBrk="1" hangingPunct="1">
              <a:buClr>
                <a:schemeClr val="tx2"/>
              </a:buClr>
              <a:buFont typeface="Arial" charset="0"/>
              <a:buChar char="•"/>
            </a:pPr>
            <a:r>
              <a:rPr lang="en-US" sz="1400" smtClean="0">
                <a:solidFill>
                  <a:schemeClr val="accent2"/>
                </a:solidFill>
                <a:latin typeface="Arial" charset="0"/>
                <a:cs typeface="Arial" charset="0"/>
              </a:rPr>
              <a:t>Empower women to create the home environment they desire</a:t>
            </a:r>
          </a:p>
          <a:p>
            <a:pPr marL="0" indent="0" eaLnBrk="1" hangingPunct="1">
              <a:buFont typeface="Arial" charset="0"/>
              <a:buNone/>
            </a:pPr>
            <a:endParaRPr lang="en-US" sz="1400" smtClean="0">
              <a:solidFill>
                <a:schemeClr val="accent2"/>
              </a:solidFill>
              <a:latin typeface="Arial" charset="0"/>
              <a:cs typeface="Arial" charset="0"/>
            </a:endParaRPr>
          </a:p>
        </p:txBody>
      </p:sp>
      <p:sp>
        <p:nvSpPr>
          <p:cNvPr id="23556" name="Content Placeholder 2"/>
          <p:cNvSpPr txBox="1">
            <a:spLocks/>
          </p:cNvSpPr>
          <p:nvPr/>
        </p:nvSpPr>
        <p:spPr bwMode="auto">
          <a:xfrm>
            <a:off x="3289300" y="1600200"/>
            <a:ext cx="2601913" cy="4525963"/>
          </a:xfrm>
          <a:prstGeom prst="rect">
            <a:avLst/>
          </a:prstGeom>
          <a:noFill/>
          <a:ln w="9525">
            <a:noFill/>
            <a:miter lim="800000"/>
            <a:headEnd/>
            <a:tailEnd/>
          </a:ln>
        </p:spPr>
        <p:txBody>
          <a:bodyPr/>
          <a:lstStyle/>
          <a:p>
            <a:pPr>
              <a:spcBef>
                <a:spcPct val="20000"/>
              </a:spcBef>
              <a:buFont typeface="Arial" charset="0"/>
              <a:buNone/>
            </a:pPr>
            <a:r>
              <a:rPr lang="en-US" sz="1400">
                <a:solidFill>
                  <a:srgbClr val="D00000"/>
                </a:solidFill>
              </a:rPr>
              <a:t>Integrated with a vibrant, passionate community: </a:t>
            </a:r>
          </a:p>
          <a:p>
            <a:pPr marL="114300" lvl="1" indent="-114300">
              <a:spcBef>
                <a:spcPct val="20000"/>
              </a:spcBef>
              <a:buClr>
                <a:schemeClr val="tx2"/>
              </a:buClr>
              <a:buFont typeface="Arial" charset="0"/>
              <a:buChar char="•"/>
            </a:pPr>
            <a:r>
              <a:rPr lang="en-US" sz="1400">
                <a:solidFill>
                  <a:schemeClr val="accent2"/>
                </a:solidFill>
              </a:rPr>
              <a:t>The world’s largest online community where women share inspiration and solutions </a:t>
            </a:r>
          </a:p>
          <a:p>
            <a:pPr marL="114300" lvl="1" indent="-114300">
              <a:spcBef>
                <a:spcPct val="20000"/>
              </a:spcBef>
              <a:buClr>
                <a:schemeClr val="tx2"/>
              </a:buClr>
              <a:buFont typeface="Arial" charset="0"/>
              <a:buChar char="•"/>
            </a:pPr>
            <a:r>
              <a:rPr lang="en-US" sz="1400">
                <a:solidFill>
                  <a:schemeClr val="accent2"/>
                </a:solidFill>
              </a:rPr>
              <a:t>Members’ rooms and tips</a:t>
            </a:r>
          </a:p>
          <a:p>
            <a:pPr marL="114300" lvl="1" indent="-114300">
              <a:spcBef>
                <a:spcPct val="20000"/>
              </a:spcBef>
              <a:buFont typeface="Arial" charset="0"/>
              <a:buNone/>
            </a:pPr>
            <a:endParaRPr lang="en-US" sz="1400">
              <a:solidFill>
                <a:schemeClr val="accent2"/>
              </a:solidFill>
            </a:endParaRPr>
          </a:p>
          <a:p>
            <a:pPr>
              <a:spcBef>
                <a:spcPct val="20000"/>
              </a:spcBef>
              <a:buFont typeface="Arial" charset="0"/>
              <a:buNone/>
            </a:pPr>
            <a:endParaRPr lang="en-US" sz="1400">
              <a:solidFill>
                <a:schemeClr val="accent2"/>
              </a:solidFill>
            </a:endParaRPr>
          </a:p>
          <a:p>
            <a:pPr marL="114300" lvl="1" indent="-114300">
              <a:spcBef>
                <a:spcPct val="20000"/>
              </a:spcBef>
              <a:buFont typeface="Arial" charset="0"/>
              <a:buNone/>
            </a:pPr>
            <a:endParaRPr lang="en-US" sz="1400">
              <a:solidFill>
                <a:schemeClr val="accent2"/>
              </a:solidFill>
            </a:endParaRPr>
          </a:p>
        </p:txBody>
      </p:sp>
      <p:sp>
        <p:nvSpPr>
          <p:cNvPr id="23557" name="Content Placeholder 2"/>
          <p:cNvSpPr txBox="1">
            <a:spLocks/>
          </p:cNvSpPr>
          <p:nvPr/>
        </p:nvSpPr>
        <p:spPr bwMode="auto">
          <a:xfrm>
            <a:off x="6121400" y="1600200"/>
            <a:ext cx="2601913" cy="4525963"/>
          </a:xfrm>
          <a:prstGeom prst="rect">
            <a:avLst/>
          </a:prstGeom>
          <a:noFill/>
          <a:ln w="9525">
            <a:noFill/>
            <a:miter lim="800000"/>
            <a:headEnd/>
            <a:tailEnd/>
          </a:ln>
        </p:spPr>
        <p:txBody>
          <a:bodyPr/>
          <a:lstStyle/>
          <a:p>
            <a:pPr>
              <a:spcBef>
                <a:spcPct val="20000"/>
              </a:spcBef>
              <a:buFont typeface="Arial" charset="0"/>
              <a:buNone/>
            </a:pPr>
            <a:r>
              <a:rPr lang="en-US" sz="1400">
                <a:solidFill>
                  <a:srgbClr val="D00000"/>
                </a:solidFill>
              </a:rPr>
              <a:t>Sticky, essential tools that enhance all aspects of her home life: </a:t>
            </a:r>
          </a:p>
          <a:p>
            <a:pPr marL="114300" lvl="1" indent="-114300">
              <a:spcBef>
                <a:spcPct val="20000"/>
              </a:spcBef>
              <a:buClr>
                <a:schemeClr val="tx2"/>
              </a:buClr>
              <a:buFont typeface="Arial" charset="0"/>
              <a:buChar char="•"/>
            </a:pPr>
            <a:r>
              <a:rPr lang="en-US" sz="1400">
                <a:solidFill>
                  <a:schemeClr val="accent2"/>
                </a:solidFill>
              </a:rPr>
              <a:t>Anchored by the Tool Bag</a:t>
            </a:r>
          </a:p>
          <a:p>
            <a:pPr marL="114300" lvl="1" indent="-114300">
              <a:spcBef>
                <a:spcPct val="20000"/>
              </a:spcBef>
              <a:buClr>
                <a:schemeClr val="tx2"/>
              </a:buClr>
              <a:buFont typeface="Arial" charset="0"/>
              <a:buChar char="•"/>
            </a:pPr>
            <a:r>
              <a:rPr lang="en-US" sz="1400">
                <a:solidFill>
                  <a:schemeClr val="accent2"/>
                </a:solidFill>
              </a:rPr>
              <a:t>Home Galleries and Inspiration Boards </a:t>
            </a:r>
          </a:p>
          <a:p>
            <a:pPr marL="114300" lvl="1" indent="-114300">
              <a:spcBef>
                <a:spcPct val="20000"/>
              </a:spcBef>
              <a:buClr>
                <a:schemeClr val="tx2"/>
              </a:buClr>
              <a:buFont typeface="Arial" charset="0"/>
              <a:buChar char="•"/>
            </a:pPr>
            <a:r>
              <a:rPr lang="en-US" sz="1400">
                <a:solidFill>
                  <a:schemeClr val="accent2"/>
                </a:solidFill>
              </a:rPr>
              <a:t>Decorating and financial calculators </a:t>
            </a:r>
          </a:p>
          <a:p>
            <a:pPr marL="114300" lvl="1" indent="-114300">
              <a:spcBef>
                <a:spcPct val="20000"/>
              </a:spcBef>
              <a:buFont typeface="Arial" charset="0"/>
              <a:buNone/>
            </a:pPr>
            <a:endParaRPr lang="en-US" sz="1400">
              <a:solidFill>
                <a:schemeClr val="accent2"/>
              </a:solidFill>
            </a:endParaRPr>
          </a:p>
          <a:p>
            <a:pPr>
              <a:spcBef>
                <a:spcPct val="20000"/>
              </a:spcBef>
              <a:buFont typeface="Arial" charset="0"/>
              <a:buNone/>
            </a:pPr>
            <a:endParaRPr lang="en-US" sz="1400">
              <a:solidFill>
                <a:schemeClr val="accent2"/>
              </a:solidFill>
            </a:endParaRPr>
          </a:p>
          <a:p>
            <a:pPr marL="114300" lvl="1" indent="-114300">
              <a:spcBef>
                <a:spcPct val="20000"/>
              </a:spcBef>
              <a:buFont typeface="Arial" charset="0"/>
              <a:buNone/>
            </a:pPr>
            <a:endParaRPr lang="en-US" sz="1400">
              <a:solidFill>
                <a:schemeClr val="accent2"/>
              </a:solidFill>
            </a:endParaRPr>
          </a:p>
        </p:txBody>
      </p:sp>
      <p:cxnSp>
        <p:nvCxnSpPr>
          <p:cNvPr id="8" name="Straight Connector 7"/>
          <p:cNvCxnSpPr/>
          <p:nvPr/>
        </p:nvCxnSpPr>
        <p:spPr>
          <a:xfrm rot="5400000">
            <a:off x="1420019" y="3372644"/>
            <a:ext cx="3543300" cy="1588"/>
          </a:xfrm>
          <a:prstGeom prst="line">
            <a:avLst/>
          </a:prstGeom>
          <a:ln w="3175" cap="flat" cmpd="sng" algn="ctr">
            <a:solidFill>
              <a:srgbClr val="A6A6A6"/>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5400000">
            <a:off x="4849813" y="2720975"/>
            <a:ext cx="2239962" cy="1588"/>
          </a:xfrm>
          <a:prstGeom prst="line">
            <a:avLst/>
          </a:prstGeom>
          <a:ln w="3175" cap="flat" cmpd="sng" algn="ctr">
            <a:solidFill>
              <a:srgbClr val="A6A6A6"/>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10" name="Picture 9" descr="iStock_000011832590Medium.png"/>
          <p:cNvPicPr>
            <a:picLocks noChangeAspect="1"/>
          </p:cNvPicPr>
          <p:nvPr/>
        </p:nvPicPr>
        <p:blipFill>
          <a:blip r:embed="rId2"/>
          <a:stretch>
            <a:fillRect/>
          </a:stretch>
        </p:blipFill>
        <p:spPr>
          <a:xfrm>
            <a:off x="3840481" y="3799937"/>
            <a:ext cx="4378958" cy="242614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Text Box 7"/>
          <p:cNvSpPr txBox="1">
            <a:spLocks noChangeArrowheads="1"/>
          </p:cNvSpPr>
          <p:nvPr/>
        </p:nvSpPr>
        <p:spPr bwMode="auto">
          <a:xfrm>
            <a:off x="1220788" y="6361113"/>
            <a:ext cx="6702425" cy="214312"/>
          </a:xfrm>
          <a:prstGeom prst="rect">
            <a:avLst/>
          </a:prstGeom>
          <a:noFill/>
          <a:ln w="9525">
            <a:noFill/>
            <a:miter lim="800000"/>
            <a:headEnd/>
            <a:tailEnd/>
          </a:ln>
        </p:spPr>
        <p:txBody>
          <a:bodyPr>
            <a:spAutoFit/>
          </a:bodyPr>
          <a:lstStyle/>
          <a:p>
            <a:pPr algn="ctr"/>
            <a:r>
              <a:rPr lang="en-US" sz="800">
                <a:solidFill>
                  <a:srgbClr val="555555"/>
                </a:solidFill>
                <a:ea typeface="MS PGothic" pitchFamily="34" charset="-128"/>
              </a:rPr>
              <a:t>SOURCE: Collective Intellect (June 2010) </a:t>
            </a:r>
          </a:p>
        </p:txBody>
      </p:sp>
      <p:sp>
        <p:nvSpPr>
          <p:cNvPr id="24579" name="Rectangle 5"/>
          <p:cNvSpPr>
            <a:spLocks noChangeArrowheads="1"/>
          </p:cNvSpPr>
          <p:nvPr/>
        </p:nvSpPr>
        <p:spPr bwMode="auto">
          <a:xfrm>
            <a:off x="465138" y="1611313"/>
            <a:ext cx="8678862" cy="231775"/>
          </a:xfrm>
          <a:prstGeom prst="rect">
            <a:avLst/>
          </a:prstGeom>
          <a:noFill/>
          <a:ln w="15875">
            <a:noFill/>
            <a:miter lim="800000"/>
            <a:headEnd/>
            <a:tailEnd/>
          </a:ln>
        </p:spPr>
        <p:txBody>
          <a:bodyPr lIns="45720" tIns="0" rIns="45720" bIns="0" anchor="ctr">
            <a:spAutoFit/>
          </a:bodyPr>
          <a:lstStyle/>
          <a:p>
            <a:pPr eaLnBrk="0" hangingPunct="0">
              <a:buClr>
                <a:schemeClr val="tx2"/>
              </a:buClr>
              <a:buSzPct val="100000"/>
              <a:buFont typeface="Arial" charset="0"/>
              <a:buNone/>
            </a:pPr>
            <a:r>
              <a:rPr lang="en-US" sz="1500">
                <a:solidFill>
                  <a:schemeClr val="tx2"/>
                </a:solidFill>
                <a:cs typeface="Times New Roman" pitchFamily="18" charset="0"/>
              </a:rPr>
              <a:t>Top themes in June 2010 reflect breadth of Home-related topics across four main categories:</a:t>
            </a:r>
          </a:p>
        </p:txBody>
      </p:sp>
      <p:sp>
        <p:nvSpPr>
          <p:cNvPr id="72718" name="Rectangle 14"/>
          <p:cNvSpPr>
            <a:spLocks noGrp="1" noChangeArrowheads="1"/>
          </p:cNvSpPr>
          <p:nvPr>
            <p:ph type="title"/>
          </p:nvPr>
        </p:nvSpPr>
        <p:spPr>
          <a:xfrm>
            <a:off x="414338" y="330200"/>
            <a:ext cx="8153400" cy="427038"/>
          </a:xfrm>
        </p:spPr>
        <p:txBody>
          <a:bodyPr rtlCol="0">
            <a:normAutofit fontScale="90000"/>
          </a:bodyPr>
          <a:lstStyle/>
          <a:p>
            <a:pPr eaLnBrk="1" fontAlgn="auto" hangingPunct="1">
              <a:spcAft>
                <a:spcPts val="0"/>
              </a:spcAft>
              <a:defRPr/>
            </a:pPr>
            <a:r>
              <a:rPr lang="en-US" sz="3600" dirty="0" smtClean="0">
                <a:solidFill>
                  <a:schemeClr val="tx2"/>
                </a:solidFill>
              </a:rPr>
              <a:t>iVillage dominates online conversations </a:t>
            </a:r>
            <a:br>
              <a:rPr lang="en-US" sz="3600" dirty="0" smtClean="0">
                <a:solidFill>
                  <a:schemeClr val="tx2"/>
                </a:solidFill>
              </a:rPr>
            </a:br>
            <a:r>
              <a:rPr lang="en-US" sz="2000" dirty="0" smtClean="0">
                <a:solidFill>
                  <a:schemeClr val="accent2"/>
                </a:solidFill>
              </a:rPr>
              <a:t>Women connect passionately about a variety of subjects in </a:t>
            </a:r>
            <a:br>
              <a:rPr lang="en-US" sz="2000" dirty="0" smtClean="0">
                <a:solidFill>
                  <a:schemeClr val="accent2"/>
                </a:solidFill>
              </a:rPr>
            </a:br>
            <a:r>
              <a:rPr lang="en-US" sz="2000" dirty="0" smtClean="0">
                <a:solidFill>
                  <a:schemeClr val="accent2"/>
                </a:solidFill>
              </a:rPr>
              <a:t>the Home and Garden category</a:t>
            </a:r>
            <a:endParaRPr lang="en-US" sz="2000" dirty="0"/>
          </a:p>
        </p:txBody>
      </p:sp>
      <p:sp>
        <p:nvSpPr>
          <p:cNvPr id="24581" name="Rectangle 16"/>
          <p:cNvSpPr>
            <a:spLocks noChangeArrowheads="1"/>
          </p:cNvSpPr>
          <p:nvPr/>
        </p:nvSpPr>
        <p:spPr bwMode="auto">
          <a:xfrm>
            <a:off x="584200" y="3729038"/>
            <a:ext cx="2603500" cy="3546475"/>
          </a:xfrm>
          <a:prstGeom prst="rect">
            <a:avLst/>
          </a:prstGeom>
          <a:noFill/>
          <a:ln w="12700">
            <a:noFill/>
            <a:miter lim="800000"/>
            <a:headEnd/>
            <a:tailEnd/>
          </a:ln>
        </p:spPr>
        <p:txBody>
          <a:bodyPr lIns="0" tIns="0" rIns="0" bIns="0"/>
          <a:lstStyle/>
          <a:p>
            <a:pPr marL="177800" indent="-144463" eaLnBrk="0" hangingPunct="0">
              <a:spcBef>
                <a:spcPct val="75000"/>
              </a:spcBef>
              <a:buClr>
                <a:schemeClr val="tx2"/>
              </a:buClr>
              <a:buSzPct val="100000"/>
              <a:buFont typeface="Arial" charset="0"/>
              <a:buNone/>
            </a:pPr>
            <a:r>
              <a:rPr lang="en-US" sz="1000" b="1" dirty="0">
                <a:solidFill>
                  <a:schemeClr val="tx2"/>
                </a:solidFill>
              </a:rPr>
              <a:t>Home renovation and decorating</a:t>
            </a:r>
          </a:p>
          <a:p>
            <a:pPr marL="177800" indent="-144463" eaLnBrk="0" hangingPunct="0">
              <a:spcBef>
                <a:spcPct val="15000"/>
              </a:spcBef>
              <a:buClr>
                <a:schemeClr val="tx2"/>
              </a:buClr>
              <a:buSzPct val="100000"/>
              <a:buFont typeface="Arial" charset="0"/>
              <a:buChar char="•"/>
            </a:pPr>
            <a:r>
              <a:rPr lang="en-US" sz="1000" dirty="0">
                <a:solidFill>
                  <a:srgbClr val="555555"/>
                </a:solidFill>
              </a:rPr>
              <a:t>Painting</a:t>
            </a:r>
          </a:p>
          <a:p>
            <a:pPr marL="177800" indent="-144463" eaLnBrk="0" hangingPunct="0">
              <a:spcBef>
                <a:spcPct val="15000"/>
              </a:spcBef>
              <a:buClr>
                <a:schemeClr val="tx2"/>
              </a:buClr>
              <a:buSzPct val="100000"/>
              <a:buFont typeface="Arial" charset="0"/>
              <a:buChar char="•"/>
            </a:pPr>
            <a:r>
              <a:rPr lang="en-US" sz="1000" dirty="0">
                <a:solidFill>
                  <a:srgbClr val="555555"/>
                </a:solidFill>
              </a:rPr>
              <a:t>Project wish list/prioritizing</a:t>
            </a:r>
          </a:p>
          <a:p>
            <a:pPr marL="177800" indent="-144463" eaLnBrk="0" hangingPunct="0">
              <a:spcBef>
                <a:spcPct val="15000"/>
              </a:spcBef>
              <a:buClr>
                <a:schemeClr val="tx2"/>
              </a:buClr>
              <a:buSzPct val="100000"/>
              <a:buFont typeface="Arial" charset="0"/>
              <a:buChar char="•"/>
            </a:pPr>
            <a:r>
              <a:rPr lang="en-US" sz="1000" dirty="0">
                <a:solidFill>
                  <a:srgbClr val="555555"/>
                </a:solidFill>
              </a:rPr>
              <a:t>Timeline</a:t>
            </a:r>
          </a:p>
          <a:p>
            <a:pPr marL="177800" indent="-144463" eaLnBrk="0" hangingPunct="0">
              <a:spcBef>
                <a:spcPct val="15000"/>
              </a:spcBef>
              <a:buClr>
                <a:schemeClr val="tx2"/>
              </a:buClr>
              <a:buSzPct val="100000"/>
              <a:buFont typeface="Arial" charset="0"/>
              <a:buChar char="•"/>
            </a:pPr>
            <a:r>
              <a:rPr lang="en-US" sz="1000" dirty="0">
                <a:solidFill>
                  <a:srgbClr val="555555"/>
                </a:solidFill>
              </a:rPr>
              <a:t>Carpet vs. hardwood</a:t>
            </a:r>
          </a:p>
          <a:p>
            <a:pPr marL="177800" indent="-144463" eaLnBrk="0" hangingPunct="0">
              <a:spcBef>
                <a:spcPct val="15000"/>
              </a:spcBef>
              <a:buClr>
                <a:schemeClr val="tx2"/>
              </a:buClr>
              <a:buSzPct val="100000"/>
              <a:buFont typeface="Arial" charset="0"/>
              <a:buChar char="•"/>
            </a:pPr>
            <a:r>
              <a:rPr lang="en-US" sz="1000" dirty="0">
                <a:solidFill>
                  <a:srgbClr val="555555"/>
                </a:solidFill>
              </a:rPr>
              <a:t>Decorating nursery room/</a:t>
            </a:r>
            <a:br>
              <a:rPr lang="en-US" sz="1000" dirty="0">
                <a:solidFill>
                  <a:srgbClr val="555555"/>
                </a:solidFill>
              </a:rPr>
            </a:br>
            <a:r>
              <a:rPr lang="en-US" sz="1000" dirty="0">
                <a:solidFill>
                  <a:srgbClr val="555555"/>
                </a:solidFill>
              </a:rPr>
              <a:t>kids rooms</a:t>
            </a:r>
            <a:endParaRPr lang="en-US" sz="1000" dirty="0" smtClean="0">
              <a:solidFill>
                <a:srgbClr val="555555"/>
              </a:solidFill>
            </a:endParaRPr>
          </a:p>
          <a:p>
            <a:pPr marL="114300" indent="-114300">
              <a:spcBef>
                <a:spcPct val="35000"/>
              </a:spcBef>
              <a:buFont typeface="Arial" charset="0"/>
              <a:buNone/>
            </a:pPr>
            <a:r>
              <a:rPr lang="en-US" sz="1000" b="1" dirty="0" smtClean="0">
                <a:solidFill>
                  <a:schemeClr val="tx2"/>
                </a:solidFill>
              </a:rPr>
              <a:t>Gardening</a:t>
            </a:r>
            <a:endParaRPr lang="en-US" sz="1000" b="1" dirty="0" smtClean="0">
              <a:latin typeface="Georgia" pitchFamily="18" charset="0"/>
            </a:endParaRPr>
          </a:p>
          <a:p>
            <a:pPr marL="114300" indent="-114300">
              <a:spcBef>
                <a:spcPct val="15000"/>
              </a:spcBef>
              <a:buClr>
                <a:schemeClr val="tx2"/>
              </a:buClr>
              <a:buFont typeface="Arial" charset="0"/>
              <a:buChar char="•"/>
            </a:pPr>
            <a:r>
              <a:rPr lang="en-US" sz="1000" dirty="0" smtClean="0">
                <a:solidFill>
                  <a:srgbClr val="555555"/>
                </a:solidFill>
              </a:rPr>
              <a:t>Gardening as exercise</a:t>
            </a:r>
          </a:p>
          <a:p>
            <a:pPr marL="114300" indent="-114300">
              <a:spcBef>
                <a:spcPct val="15000"/>
              </a:spcBef>
              <a:buClr>
                <a:schemeClr val="tx2"/>
              </a:buClr>
              <a:buFont typeface="Arial" charset="0"/>
              <a:buChar char="•"/>
            </a:pPr>
            <a:r>
              <a:rPr lang="en-US" sz="1000" dirty="0" smtClean="0">
                <a:solidFill>
                  <a:srgbClr val="555555"/>
                </a:solidFill>
              </a:rPr>
              <a:t>On the to-do list</a:t>
            </a:r>
          </a:p>
          <a:p>
            <a:pPr marL="114300" indent="-114300">
              <a:spcBef>
                <a:spcPct val="15000"/>
              </a:spcBef>
              <a:buClr>
                <a:schemeClr val="tx2"/>
              </a:buClr>
              <a:buFont typeface="Arial" charset="0"/>
              <a:buChar char="•"/>
            </a:pPr>
            <a:r>
              <a:rPr lang="en-US" sz="1000" dirty="0" smtClean="0">
                <a:solidFill>
                  <a:srgbClr val="555555"/>
                </a:solidFill>
              </a:rPr>
              <a:t>What are you planting?</a:t>
            </a:r>
          </a:p>
          <a:p>
            <a:pPr marL="114300" indent="-114300">
              <a:spcBef>
                <a:spcPct val="15000"/>
              </a:spcBef>
              <a:buClr>
                <a:schemeClr val="tx2"/>
              </a:buClr>
              <a:buFont typeface="Arial" charset="0"/>
              <a:buChar char="•"/>
            </a:pPr>
            <a:r>
              <a:rPr lang="en-US" sz="1000" dirty="0" smtClean="0">
                <a:solidFill>
                  <a:srgbClr val="555555"/>
                </a:solidFill>
              </a:rPr>
              <a:t>Growing veggies</a:t>
            </a:r>
          </a:p>
          <a:p>
            <a:pPr marL="114300" indent="-114300">
              <a:spcBef>
                <a:spcPct val="15000"/>
              </a:spcBef>
              <a:buClr>
                <a:schemeClr val="tx2"/>
              </a:buClr>
              <a:buFont typeface="Arial" charset="0"/>
              <a:buChar char="•"/>
            </a:pPr>
            <a:r>
              <a:rPr lang="en-US" sz="1000" dirty="0" smtClean="0">
                <a:solidFill>
                  <a:srgbClr val="555555"/>
                </a:solidFill>
              </a:rPr>
              <a:t>Flowers</a:t>
            </a:r>
          </a:p>
          <a:p>
            <a:pPr marL="114300" indent="-114300">
              <a:spcBef>
                <a:spcPct val="15000"/>
              </a:spcBef>
              <a:buClr>
                <a:schemeClr val="tx2"/>
              </a:buClr>
              <a:buFont typeface="Arial" charset="0"/>
              <a:buChar char="•"/>
            </a:pPr>
            <a:r>
              <a:rPr lang="en-US" sz="1000" dirty="0" smtClean="0">
                <a:solidFill>
                  <a:srgbClr val="555555"/>
                </a:solidFill>
              </a:rPr>
              <a:t>Stress reliever</a:t>
            </a:r>
          </a:p>
          <a:p>
            <a:pPr marL="114300" indent="-114300">
              <a:spcBef>
                <a:spcPct val="15000"/>
              </a:spcBef>
              <a:buClr>
                <a:schemeClr val="tx2"/>
              </a:buClr>
              <a:buFont typeface="Arial" charset="0"/>
              <a:buChar char="•"/>
            </a:pPr>
            <a:r>
              <a:rPr lang="en-US" sz="1000" dirty="0" smtClean="0">
                <a:solidFill>
                  <a:srgbClr val="555555"/>
                </a:solidFill>
              </a:rPr>
              <a:t>Informational books</a:t>
            </a:r>
          </a:p>
          <a:p>
            <a:pPr marL="177800" indent="-144463" eaLnBrk="0" hangingPunct="0">
              <a:spcBef>
                <a:spcPct val="35000"/>
              </a:spcBef>
              <a:buClr>
                <a:schemeClr val="tx2"/>
              </a:buClr>
              <a:buSzPct val="100000"/>
              <a:buFont typeface="Arial" charset="0"/>
              <a:buNone/>
            </a:pPr>
            <a:endParaRPr lang="en-US" sz="1000" b="1" dirty="0" smtClean="0">
              <a:solidFill>
                <a:schemeClr val="tx2"/>
              </a:solidFill>
            </a:endParaRPr>
          </a:p>
        </p:txBody>
      </p:sp>
      <p:sp>
        <p:nvSpPr>
          <p:cNvPr id="24582" name="Rectangle 18"/>
          <p:cNvSpPr>
            <a:spLocks noChangeArrowheads="1"/>
          </p:cNvSpPr>
          <p:nvPr/>
        </p:nvSpPr>
        <p:spPr bwMode="auto">
          <a:xfrm>
            <a:off x="3594100" y="3724275"/>
            <a:ext cx="2438400" cy="3390900"/>
          </a:xfrm>
          <a:prstGeom prst="rect">
            <a:avLst/>
          </a:prstGeom>
          <a:noFill/>
          <a:ln w="12700">
            <a:noFill/>
            <a:miter lim="800000"/>
            <a:headEnd/>
            <a:tailEnd/>
          </a:ln>
        </p:spPr>
        <p:txBody>
          <a:bodyPr lIns="0" tIns="0" rIns="0" bIns="0"/>
          <a:lstStyle/>
          <a:p>
            <a:pPr marL="177800" indent="-144463" eaLnBrk="0" hangingPunct="0">
              <a:spcBef>
                <a:spcPct val="35000"/>
              </a:spcBef>
              <a:buClr>
                <a:schemeClr val="tx2"/>
              </a:buClr>
              <a:buSzPct val="100000"/>
              <a:buFont typeface="Arial" charset="0"/>
              <a:buNone/>
            </a:pPr>
            <a:r>
              <a:rPr lang="en-US" sz="1000" b="1" dirty="0" smtClean="0">
                <a:solidFill>
                  <a:schemeClr val="tx2"/>
                </a:solidFill>
              </a:rPr>
              <a:t>Crafts with children</a:t>
            </a:r>
          </a:p>
          <a:p>
            <a:pPr marL="177800" indent="-144463" eaLnBrk="0" hangingPunct="0">
              <a:spcBef>
                <a:spcPct val="15000"/>
              </a:spcBef>
              <a:buClr>
                <a:schemeClr val="tx2"/>
              </a:buClr>
              <a:buSzPct val="100000"/>
              <a:buFont typeface="Arial" charset="0"/>
              <a:buChar char="•"/>
            </a:pPr>
            <a:r>
              <a:rPr lang="en-US" sz="1000" dirty="0" smtClean="0"/>
              <a:t>Decorating/holiday decorating</a:t>
            </a:r>
          </a:p>
          <a:p>
            <a:pPr marL="177800" indent="-144463" eaLnBrk="0" hangingPunct="0">
              <a:spcBef>
                <a:spcPct val="15000"/>
              </a:spcBef>
              <a:buClr>
                <a:schemeClr val="tx2"/>
              </a:buClr>
              <a:buSzPct val="100000"/>
              <a:buFont typeface="Arial" charset="0"/>
              <a:buChar char="•"/>
            </a:pPr>
            <a:r>
              <a:rPr lang="en-US" sz="1000" dirty="0" smtClean="0">
                <a:solidFill>
                  <a:srgbClr val="555555"/>
                </a:solidFill>
              </a:rPr>
              <a:t>Summer activities</a:t>
            </a:r>
          </a:p>
          <a:p>
            <a:pPr marL="177800" indent="-144463" eaLnBrk="0" hangingPunct="0">
              <a:spcBef>
                <a:spcPct val="15000"/>
              </a:spcBef>
              <a:buClr>
                <a:schemeClr val="tx2"/>
              </a:buClr>
              <a:buSzPct val="100000"/>
              <a:buFont typeface="Arial" charset="0"/>
              <a:buChar char="•"/>
            </a:pPr>
            <a:r>
              <a:rPr lang="en-US" sz="1000" dirty="0" smtClean="0">
                <a:solidFill>
                  <a:srgbClr val="555555"/>
                </a:solidFill>
              </a:rPr>
              <a:t>Camps/vacation</a:t>
            </a:r>
          </a:p>
          <a:p>
            <a:pPr marL="177800" indent="-144463" eaLnBrk="0" hangingPunct="0">
              <a:spcBef>
                <a:spcPct val="15000"/>
              </a:spcBef>
              <a:buClr>
                <a:schemeClr val="tx2"/>
              </a:buClr>
              <a:buSzPct val="100000"/>
              <a:buFont typeface="Arial" charset="0"/>
              <a:buChar char="•"/>
            </a:pPr>
            <a:r>
              <a:rPr lang="en-US" sz="1000" dirty="0" smtClean="0">
                <a:solidFill>
                  <a:srgbClr val="555555"/>
                </a:solidFill>
              </a:rPr>
              <a:t>Art projects for groups</a:t>
            </a:r>
          </a:p>
          <a:p>
            <a:pPr marL="177800" indent="-144463" eaLnBrk="0" hangingPunct="0">
              <a:spcBef>
                <a:spcPct val="15000"/>
              </a:spcBef>
              <a:buClr>
                <a:schemeClr val="tx2"/>
              </a:buClr>
              <a:buSzPct val="100000"/>
              <a:buFont typeface="Arial" charset="0"/>
              <a:buChar char="•"/>
            </a:pPr>
            <a:r>
              <a:rPr lang="en-US" sz="1000" dirty="0" smtClean="0">
                <a:solidFill>
                  <a:srgbClr val="555555"/>
                </a:solidFill>
              </a:rPr>
              <a:t>Craft kits</a:t>
            </a:r>
          </a:p>
          <a:p>
            <a:pPr marL="177800" indent="-144463" eaLnBrk="0" hangingPunct="0">
              <a:spcBef>
                <a:spcPct val="15000"/>
              </a:spcBef>
              <a:buClr>
                <a:schemeClr val="tx2"/>
              </a:buClr>
              <a:buSzPct val="100000"/>
              <a:buFont typeface="Arial" charset="0"/>
              <a:buChar char="•"/>
            </a:pPr>
            <a:r>
              <a:rPr lang="en-US" sz="1000" dirty="0" smtClean="0">
                <a:solidFill>
                  <a:srgbClr val="555555"/>
                </a:solidFill>
              </a:rPr>
              <a:t>Baking</a:t>
            </a:r>
          </a:p>
          <a:p>
            <a:pPr marL="114300" indent="-114300">
              <a:spcBef>
                <a:spcPct val="75000"/>
              </a:spcBef>
              <a:buFont typeface="Arial" charset="0"/>
              <a:buNone/>
            </a:pPr>
            <a:r>
              <a:rPr lang="en-US" sz="1000" b="1" dirty="0" smtClean="0">
                <a:solidFill>
                  <a:schemeClr val="tx2"/>
                </a:solidFill>
              </a:rPr>
              <a:t>Her</a:t>
            </a:r>
            <a:r>
              <a:rPr lang="en-US" sz="1000" b="1" dirty="0" smtClean="0">
                <a:latin typeface="Georgia" pitchFamily="18" charset="0"/>
              </a:rPr>
              <a:t> </a:t>
            </a:r>
            <a:r>
              <a:rPr lang="en-US" sz="1000" b="1" dirty="0" smtClean="0">
                <a:solidFill>
                  <a:schemeClr val="tx2"/>
                </a:solidFill>
              </a:rPr>
              <a:t>Next Home</a:t>
            </a:r>
            <a:endParaRPr lang="en-US" sz="1000" b="1" dirty="0" smtClean="0">
              <a:latin typeface="Georgia" pitchFamily="18" charset="0"/>
            </a:endParaRPr>
          </a:p>
          <a:p>
            <a:pPr marL="114300" indent="-114300">
              <a:spcBef>
                <a:spcPct val="15000"/>
              </a:spcBef>
              <a:buClr>
                <a:schemeClr val="tx2"/>
              </a:buClr>
              <a:buFont typeface="Arial" charset="0"/>
              <a:buChar char="•"/>
            </a:pPr>
            <a:r>
              <a:rPr lang="en-US" sz="1000" dirty="0" smtClean="0">
                <a:solidFill>
                  <a:srgbClr val="555555"/>
                </a:solidFill>
              </a:rPr>
              <a:t>Saving for a new home</a:t>
            </a:r>
          </a:p>
          <a:p>
            <a:pPr marL="114300" indent="-114300">
              <a:spcBef>
                <a:spcPct val="15000"/>
              </a:spcBef>
              <a:buClr>
                <a:schemeClr val="tx2"/>
              </a:buClr>
              <a:buFont typeface="Arial" charset="0"/>
              <a:buChar char="•"/>
            </a:pPr>
            <a:r>
              <a:rPr lang="en-US" sz="1000" dirty="0" smtClean="0">
                <a:solidFill>
                  <a:srgbClr val="555555"/>
                </a:solidFill>
              </a:rPr>
              <a:t>Renting versus buying</a:t>
            </a:r>
            <a:endParaRPr lang="en-US" sz="1000" dirty="0" smtClean="0">
              <a:solidFill>
                <a:srgbClr val="555555"/>
              </a:solidFill>
              <a:latin typeface="Georgia" pitchFamily="18" charset="0"/>
            </a:endParaRPr>
          </a:p>
          <a:p>
            <a:pPr marL="177800" indent="-144463" eaLnBrk="0" hangingPunct="0">
              <a:spcBef>
                <a:spcPct val="35000"/>
              </a:spcBef>
              <a:buClr>
                <a:schemeClr val="tx2"/>
              </a:buClr>
              <a:buSzPct val="100000"/>
              <a:buFont typeface="Arial" charset="0"/>
              <a:buNone/>
            </a:pPr>
            <a:endParaRPr lang="en-US" sz="1000" b="1" dirty="0" smtClean="0">
              <a:solidFill>
                <a:schemeClr val="tx2"/>
              </a:solidFill>
              <a:sym typeface="Lucida Grande"/>
            </a:endParaRPr>
          </a:p>
        </p:txBody>
      </p:sp>
      <p:sp>
        <p:nvSpPr>
          <p:cNvPr id="9" name="Oval 8"/>
          <p:cNvSpPr/>
          <p:nvPr/>
        </p:nvSpPr>
        <p:spPr>
          <a:xfrm>
            <a:off x="774700" y="2041525"/>
            <a:ext cx="1425575" cy="1425575"/>
          </a:xfrm>
          <a:prstGeom prst="ellipse">
            <a:avLst/>
          </a:prstGeom>
          <a:solidFill>
            <a:srgbClr val="1FA6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10" name="Content Placeholder 2"/>
          <p:cNvSpPr txBox="1">
            <a:spLocks/>
          </p:cNvSpPr>
          <p:nvPr/>
        </p:nvSpPr>
        <p:spPr bwMode="auto">
          <a:xfrm>
            <a:off x="685800" y="2457450"/>
            <a:ext cx="1603375" cy="1368425"/>
          </a:xfrm>
          <a:prstGeom prst="rect">
            <a:avLst/>
          </a:prstGeom>
          <a:noFill/>
          <a:ln w="9525">
            <a:noFill/>
            <a:miter lim="800000"/>
            <a:headEnd/>
            <a:tailEnd/>
          </a:ln>
        </p:spPr>
        <p:txBody>
          <a:bodyPr/>
          <a:lstStyle/>
          <a:p>
            <a:pPr algn="ctr" fontAlgn="auto">
              <a:spcBef>
                <a:spcPct val="20000"/>
              </a:spcBef>
              <a:spcAft>
                <a:spcPts val="0"/>
              </a:spcAft>
              <a:buFont typeface="Arial"/>
              <a:buNone/>
              <a:defRPr/>
            </a:pPr>
            <a:r>
              <a:rPr lang="en-US" sz="1400" b="1" cap="all" dirty="0">
                <a:solidFill>
                  <a:schemeClr val="bg1"/>
                </a:solidFill>
                <a:latin typeface="Arial"/>
                <a:cs typeface="Arial"/>
              </a:rPr>
              <a:t>HOME</a:t>
            </a:r>
          </a:p>
          <a:p>
            <a:pPr algn="ctr" fontAlgn="auto">
              <a:spcBef>
                <a:spcPct val="20000"/>
              </a:spcBef>
              <a:spcAft>
                <a:spcPts val="0"/>
              </a:spcAft>
              <a:buFont typeface="Arial"/>
              <a:buNone/>
              <a:defRPr/>
            </a:pPr>
            <a:r>
              <a:rPr lang="en-US" sz="1400" b="1" cap="all" dirty="0">
                <a:solidFill>
                  <a:schemeClr val="bg1"/>
                </a:solidFill>
                <a:latin typeface="Arial"/>
                <a:cs typeface="Arial"/>
              </a:rPr>
              <a:t>RENOVATION</a:t>
            </a:r>
            <a:endParaRPr lang="en-US" sz="1400" dirty="0">
              <a:solidFill>
                <a:schemeClr val="bg1"/>
              </a:solidFill>
              <a:latin typeface="Arial"/>
              <a:cs typeface="Arial"/>
            </a:endParaRPr>
          </a:p>
        </p:txBody>
      </p:sp>
      <p:sp>
        <p:nvSpPr>
          <p:cNvPr id="11" name="Oval 10"/>
          <p:cNvSpPr/>
          <p:nvPr/>
        </p:nvSpPr>
        <p:spPr>
          <a:xfrm>
            <a:off x="2582863" y="2041525"/>
            <a:ext cx="1423987" cy="1425575"/>
          </a:xfrm>
          <a:prstGeom prst="ellipse">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chemeClr val="bg2"/>
              </a:solidFill>
              <a:cs typeface="Arial"/>
            </a:endParaRPr>
          </a:p>
        </p:txBody>
      </p:sp>
      <p:sp>
        <p:nvSpPr>
          <p:cNvPr id="12" name="Content Placeholder 2"/>
          <p:cNvSpPr txBox="1">
            <a:spLocks/>
          </p:cNvSpPr>
          <p:nvPr/>
        </p:nvSpPr>
        <p:spPr bwMode="auto">
          <a:xfrm>
            <a:off x="2492375" y="2457450"/>
            <a:ext cx="1603375" cy="528638"/>
          </a:xfrm>
          <a:prstGeom prst="rect">
            <a:avLst/>
          </a:prstGeom>
          <a:noFill/>
          <a:ln w="9525">
            <a:noFill/>
            <a:miter lim="800000"/>
            <a:headEnd/>
            <a:tailEnd/>
          </a:ln>
        </p:spPr>
        <p:txBody>
          <a:bodyPr/>
          <a:lstStyle/>
          <a:p>
            <a:pPr algn="ctr" fontAlgn="auto">
              <a:spcBef>
                <a:spcPct val="20000"/>
              </a:spcBef>
              <a:spcAft>
                <a:spcPts val="0"/>
              </a:spcAft>
              <a:buFont typeface="Arial"/>
              <a:buNone/>
              <a:defRPr/>
            </a:pPr>
            <a:r>
              <a:rPr lang="en-US" sz="1400" b="1" cap="all" dirty="0">
                <a:solidFill>
                  <a:schemeClr val="bg1"/>
                </a:solidFill>
                <a:latin typeface="Arial"/>
                <a:cs typeface="Arial"/>
              </a:rPr>
              <a:t>CRAFTS &amp;</a:t>
            </a:r>
          </a:p>
          <a:p>
            <a:pPr algn="ctr" fontAlgn="auto">
              <a:spcBef>
                <a:spcPct val="20000"/>
              </a:spcBef>
              <a:spcAft>
                <a:spcPts val="0"/>
              </a:spcAft>
              <a:buFont typeface="Arial"/>
              <a:buNone/>
              <a:defRPr/>
            </a:pPr>
            <a:r>
              <a:rPr lang="en-US" sz="1400" b="1" cap="all" dirty="0">
                <a:solidFill>
                  <a:schemeClr val="bg1"/>
                </a:solidFill>
                <a:latin typeface="Arial"/>
                <a:cs typeface="Arial"/>
              </a:rPr>
              <a:t>HOBBIES</a:t>
            </a:r>
            <a:endParaRPr lang="en-US" sz="1400" dirty="0">
              <a:solidFill>
                <a:schemeClr val="bg1"/>
              </a:solidFill>
              <a:latin typeface="Arial"/>
              <a:cs typeface="Arial"/>
            </a:endParaRPr>
          </a:p>
        </p:txBody>
      </p:sp>
      <p:sp>
        <p:nvSpPr>
          <p:cNvPr id="13" name="Oval 12"/>
          <p:cNvSpPr/>
          <p:nvPr/>
        </p:nvSpPr>
        <p:spPr>
          <a:xfrm>
            <a:off x="4406900" y="2041525"/>
            <a:ext cx="1423988" cy="1425575"/>
          </a:xfrm>
          <a:prstGeom prst="ellipse">
            <a:avLst/>
          </a:prstGeom>
          <a:solidFill>
            <a:srgbClr val="D00000"/>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chemeClr val="tx2"/>
              </a:solidFill>
              <a:cs typeface="Arial"/>
            </a:endParaRPr>
          </a:p>
        </p:txBody>
      </p:sp>
      <p:sp>
        <p:nvSpPr>
          <p:cNvPr id="14" name="Content Placeholder 2"/>
          <p:cNvSpPr txBox="1">
            <a:spLocks/>
          </p:cNvSpPr>
          <p:nvPr/>
        </p:nvSpPr>
        <p:spPr bwMode="auto">
          <a:xfrm>
            <a:off x="4318000" y="2457450"/>
            <a:ext cx="1603375" cy="528638"/>
          </a:xfrm>
          <a:prstGeom prst="rect">
            <a:avLst/>
          </a:prstGeom>
          <a:noFill/>
          <a:ln w="9525">
            <a:noFill/>
            <a:miter lim="800000"/>
            <a:headEnd/>
            <a:tailEnd/>
          </a:ln>
        </p:spPr>
        <p:txBody>
          <a:bodyPr/>
          <a:lstStyle/>
          <a:p>
            <a:pPr algn="ctr" fontAlgn="auto">
              <a:spcBef>
                <a:spcPct val="20000"/>
              </a:spcBef>
              <a:spcAft>
                <a:spcPts val="0"/>
              </a:spcAft>
              <a:buFont typeface="Arial"/>
              <a:buNone/>
              <a:defRPr/>
            </a:pPr>
            <a:r>
              <a:rPr lang="en-US" sz="1400" b="1" cap="all" dirty="0">
                <a:solidFill>
                  <a:schemeClr val="bg1"/>
                </a:solidFill>
                <a:latin typeface="Arial"/>
                <a:cs typeface="Arial"/>
              </a:rPr>
              <a:t>HOME</a:t>
            </a:r>
          </a:p>
          <a:p>
            <a:pPr algn="ctr" fontAlgn="auto">
              <a:spcBef>
                <a:spcPct val="20000"/>
              </a:spcBef>
              <a:spcAft>
                <a:spcPts val="0"/>
              </a:spcAft>
              <a:buFont typeface="Arial"/>
              <a:buNone/>
              <a:defRPr/>
            </a:pPr>
            <a:r>
              <a:rPr lang="en-US" sz="1400" b="1" cap="all" dirty="0">
                <a:solidFill>
                  <a:schemeClr val="bg1"/>
                </a:solidFill>
                <a:latin typeface="Arial"/>
                <a:cs typeface="Arial"/>
              </a:rPr>
              <a:t>RESALE</a:t>
            </a:r>
            <a:endParaRPr lang="en-US" sz="1400" dirty="0">
              <a:solidFill>
                <a:schemeClr val="bg1"/>
              </a:solidFill>
              <a:latin typeface="Arial"/>
              <a:cs typeface="Arial"/>
            </a:endParaRPr>
          </a:p>
        </p:txBody>
      </p:sp>
      <p:sp>
        <p:nvSpPr>
          <p:cNvPr id="15" name="Oval 14"/>
          <p:cNvSpPr/>
          <p:nvPr/>
        </p:nvSpPr>
        <p:spPr>
          <a:xfrm>
            <a:off x="6229350" y="2041525"/>
            <a:ext cx="1423988" cy="1425575"/>
          </a:xfrm>
          <a:prstGeom prst="ellipse">
            <a:avLst/>
          </a:prstGeom>
          <a:solidFill>
            <a:srgbClr val="1FA6D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cs typeface="Arial"/>
            </a:endParaRPr>
          </a:p>
        </p:txBody>
      </p:sp>
      <p:sp>
        <p:nvSpPr>
          <p:cNvPr id="16" name="Content Placeholder 2"/>
          <p:cNvSpPr txBox="1">
            <a:spLocks/>
          </p:cNvSpPr>
          <p:nvPr/>
        </p:nvSpPr>
        <p:spPr bwMode="auto">
          <a:xfrm>
            <a:off x="6138863" y="2617788"/>
            <a:ext cx="1603375" cy="368300"/>
          </a:xfrm>
          <a:prstGeom prst="rect">
            <a:avLst/>
          </a:prstGeom>
          <a:noFill/>
          <a:ln w="9525">
            <a:noFill/>
            <a:miter lim="800000"/>
            <a:headEnd/>
            <a:tailEnd/>
          </a:ln>
        </p:spPr>
        <p:txBody>
          <a:bodyPr/>
          <a:lstStyle/>
          <a:p>
            <a:pPr algn="ctr" fontAlgn="auto">
              <a:spcBef>
                <a:spcPct val="20000"/>
              </a:spcBef>
              <a:spcAft>
                <a:spcPts val="0"/>
              </a:spcAft>
              <a:buFont typeface="Arial"/>
              <a:buNone/>
              <a:defRPr/>
            </a:pPr>
            <a:r>
              <a:rPr lang="en-US" sz="1400" b="1" cap="all" dirty="0">
                <a:solidFill>
                  <a:schemeClr val="bg1"/>
                </a:solidFill>
                <a:latin typeface="Arial"/>
                <a:cs typeface="Arial"/>
              </a:rPr>
              <a:t>GARDENING</a:t>
            </a:r>
            <a:endParaRPr lang="en-US" sz="1400" dirty="0">
              <a:solidFill>
                <a:schemeClr val="bg1"/>
              </a:solidFill>
              <a:latin typeface="Arial"/>
              <a:cs typeface="Arial"/>
            </a:endParaRPr>
          </a:p>
        </p:txBody>
      </p:sp>
      <p:sp>
        <p:nvSpPr>
          <p:cNvPr id="17" name="Rectangle 18"/>
          <p:cNvSpPr>
            <a:spLocks noChangeArrowheads="1"/>
          </p:cNvSpPr>
          <p:nvPr/>
        </p:nvSpPr>
        <p:spPr bwMode="auto">
          <a:xfrm>
            <a:off x="6180138" y="3724275"/>
            <a:ext cx="2438400" cy="3390900"/>
          </a:xfrm>
          <a:prstGeom prst="rect">
            <a:avLst/>
          </a:prstGeom>
          <a:noFill/>
          <a:ln w="12700">
            <a:noFill/>
            <a:miter lim="800000"/>
            <a:headEnd/>
            <a:tailEnd/>
          </a:ln>
        </p:spPr>
        <p:txBody>
          <a:bodyPr lIns="0" tIns="0" rIns="0" bIns="0"/>
          <a:lstStyle/>
          <a:p>
            <a:pPr marL="177800" indent="-144463" eaLnBrk="0" hangingPunct="0">
              <a:spcBef>
                <a:spcPct val="35000"/>
              </a:spcBef>
              <a:buClr>
                <a:schemeClr val="tx2"/>
              </a:buClr>
              <a:buSzPct val="100000"/>
              <a:buFont typeface="Arial" charset="0"/>
              <a:buNone/>
            </a:pPr>
            <a:r>
              <a:rPr lang="en-US" sz="1000" b="1" dirty="0" smtClean="0">
                <a:solidFill>
                  <a:schemeClr val="tx2"/>
                </a:solidFill>
                <a:sym typeface="Lucida Grande"/>
              </a:rPr>
              <a:t>Hobbies</a:t>
            </a:r>
            <a:endParaRPr lang="en-US" sz="1000" dirty="0">
              <a:sym typeface="Lucida Grande"/>
            </a:endParaRPr>
          </a:p>
          <a:p>
            <a:pPr marL="177800" indent="-144463" eaLnBrk="0" hangingPunct="0">
              <a:spcBef>
                <a:spcPct val="15000"/>
              </a:spcBef>
              <a:buClr>
                <a:schemeClr val="tx2"/>
              </a:buClr>
              <a:buSzPct val="100000"/>
              <a:buFont typeface="Arial" charset="0"/>
              <a:buChar char="•"/>
            </a:pPr>
            <a:r>
              <a:rPr lang="en-US" sz="1000" dirty="0">
                <a:solidFill>
                  <a:srgbClr val="555555"/>
                </a:solidFill>
                <a:sym typeface="Lucida Grande"/>
              </a:rPr>
              <a:t>Reading</a:t>
            </a:r>
          </a:p>
          <a:p>
            <a:pPr marL="177800" indent="-144463" eaLnBrk="0" hangingPunct="0">
              <a:spcBef>
                <a:spcPct val="15000"/>
              </a:spcBef>
              <a:buClr>
                <a:schemeClr val="tx2"/>
              </a:buClr>
              <a:buSzPct val="100000"/>
              <a:buFont typeface="Arial" charset="0"/>
              <a:buChar char="•"/>
            </a:pPr>
            <a:r>
              <a:rPr lang="en-US" sz="1000" dirty="0">
                <a:solidFill>
                  <a:srgbClr val="555555"/>
                </a:solidFill>
                <a:sym typeface="Lucida Grande"/>
              </a:rPr>
              <a:t>To do with others</a:t>
            </a:r>
          </a:p>
          <a:p>
            <a:pPr marL="177800" indent="-144463" eaLnBrk="0" hangingPunct="0">
              <a:spcBef>
                <a:spcPct val="15000"/>
              </a:spcBef>
              <a:buClr>
                <a:schemeClr val="tx2"/>
              </a:buClr>
              <a:buSzPct val="100000"/>
              <a:buFont typeface="Arial" charset="0"/>
              <a:buChar char="•"/>
            </a:pPr>
            <a:r>
              <a:rPr lang="en-US" sz="1000" dirty="0">
                <a:solidFill>
                  <a:srgbClr val="555555"/>
                </a:solidFill>
                <a:sym typeface="Lucida Grande"/>
              </a:rPr>
              <a:t>Sewing</a:t>
            </a:r>
          </a:p>
          <a:p>
            <a:pPr marL="177800" indent="-144463" eaLnBrk="0" hangingPunct="0">
              <a:spcBef>
                <a:spcPct val="15000"/>
              </a:spcBef>
              <a:buClr>
                <a:schemeClr val="tx2"/>
              </a:buClr>
              <a:buSzPct val="100000"/>
              <a:buFont typeface="Arial" charset="0"/>
              <a:buChar char="•"/>
            </a:pPr>
            <a:r>
              <a:rPr lang="en-US" sz="1000" dirty="0">
                <a:solidFill>
                  <a:srgbClr val="555555"/>
                </a:solidFill>
                <a:sym typeface="Lucida Grande"/>
              </a:rPr>
              <a:t>Board Games</a:t>
            </a:r>
            <a:endParaRPr lang="en-US" sz="1000" dirty="0" smtClean="0">
              <a:solidFill>
                <a:srgbClr val="555555"/>
              </a:solidFill>
              <a:sym typeface="Lucida Grande"/>
            </a:endParaRPr>
          </a:p>
          <a:p>
            <a:pPr marL="177800" indent="-144463" eaLnBrk="0" hangingPunct="0">
              <a:spcBef>
                <a:spcPct val="75000"/>
              </a:spcBef>
              <a:buClr>
                <a:schemeClr val="tx2"/>
              </a:buClr>
              <a:buSzPct val="100000"/>
              <a:buFont typeface="Arial" charset="0"/>
              <a:buNone/>
            </a:pPr>
            <a:r>
              <a:rPr lang="en-US" sz="1000" b="1" dirty="0" smtClean="0">
                <a:solidFill>
                  <a:schemeClr val="tx2"/>
                </a:solidFill>
                <a:sym typeface="Lucida Grande"/>
              </a:rPr>
              <a:t>Boosting </a:t>
            </a:r>
            <a:r>
              <a:rPr lang="en-US" sz="1000" b="1" dirty="0">
                <a:solidFill>
                  <a:schemeClr val="tx2"/>
                </a:solidFill>
                <a:sym typeface="Lucida Grande"/>
              </a:rPr>
              <a:t>Home Resale Value</a:t>
            </a:r>
            <a:endParaRPr lang="en-US" sz="1000" b="1" dirty="0">
              <a:sym typeface="Lucida Grande"/>
            </a:endParaRPr>
          </a:p>
          <a:p>
            <a:pPr marL="177800" indent="-144463" eaLnBrk="0" hangingPunct="0">
              <a:spcBef>
                <a:spcPct val="15000"/>
              </a:spcBef>
              <a:buClr>
                <a:schemeClr val="tx2"/>
              </a:buClr>
              <a:buSzPct val="100000"/>
              <a:buFont typeface="Arial" charset="0"/>
              <a:buChar char="•"/>
            </a:pPr>
            <a:r>
              <a:rPr lang="en-US" sz="1000" dirty="0">
                <a:solidFill>
                  <a:srgbClr val="555555"/>
                </a:solidFill>
                <a:sym typeface="Lucida Grande"/>
              </a:rPr>
              <a:t>Reconfiguring spaces</a:t>
            </a:r>
          </a:p>
          <a:p>
            <a:pPr marL="177800" indent="-144463" eaLnBrk="0" hangingPunct="0">
              <a:spcBef>
                <a:spcPct val="15000"/>
              </a:spcBef>
              <a:buClr>
                <a:schemeClr val="tx2"/>
              </a:buClr>
              <a:buSzPct val="100000"/>
              <a:buFont typeface="Arial" charset="0"/>
              <a:buChar char="•"/>
            </a:pPr>
            <a:r>
              <a:rPr lang="en-US" sz="1000" dirty="0">
                <a:solidFill>
                  <a:srgbClr val="555555"/>
                </a:solidFill>
                <a:sym typeface="Lucida Grande"/>
              </a:rPr>
              <a:t>Custom upgrades</a:t>
            </a:r>
          </a:p>
          <a:p>
            <a:pPr marL="177800" indent="-144463" eaLnBrk="0" hangingPunct="0">
              <a:spcBef>
                <a:spcPct val="15000"/>
              </a:spcBef>
              <a:buClr>
                <a:schemeClr val="tx2"/>
              </a:buClr>
              <a:buSzPct val="100000"/>
              <a:buFont typeface="Arial" charset="0"/>
              <a:buChar char="•"/>
            </a:pPr>
            <a:r>
              <a:rPr lang="en-US" sz="1000" dirty="0">
                <a:solidFill>
                  <a:srgbClr val="555555"/>
                </a:solidFill>
                <a:sym typeface="Lucida Grande"/>
              </a:rPr>
              <a:t>Color vs. neutral tile and carpet</a:t>
            </a:r>
          </a:p>
          <a:p>
            <a:pPr marL="177800" indent="-144463" eaLnBrk="0" hangingPunct="0">
              <a:spcBef>
                <a:spcPct val="15000"/>
              </a:spcBef>
              <a:buClr>
                <a:schemeClr val="tx2"/>
              </a:buClr>
              <a:buSzPct val="100000"/>
              <a:buFont typeface="Arial" charset="0"/>
              <a:buChar char="•"/>
            </a:pPr>
            <a:r>
              <a:rPr lang="en-US" sz="1000" dirty="0">
                <a:solidFill>
                  <a:srgbClr val="555555"/>
                </a:solidFill>
                <a:sym typeface="Lucida Grande"/>
              </a:rPr>
              <a:t>Storage  space</a:t>
            </a:r>
          </a:p>
          <a:p>
            <a:pPr marL="177800" indent="-144463" eaLnBrk="0" hangingPunct="0">
              <a:spcBef>
                <a:spcPct val="15000"/>
              </a:spcBef>
              <a:buClr>
                <a:schemeClr val="tx2"/>
              </a:buClr>
              <a:buSzPct val="100000"/>
              <a:buFont typeface="Arial" charset="0"/>
              <a:buChar char="•"/>
            </a:pPr>
            <a:r>
              <a:rPr lang="en-US" sz="1000" dirty="0">
                <a:solidFill>
                  <a:srgbClr val="555555"/>
                </a:solidFill>
                <a:sym typeface="Lucida Grande"/>
              </a:rPr>
              <a:t>Laundry rooms</a:t>
            </a:r>
          </a:p>
          <a:p>
            <a:pPr marL="177800" indent="-144463" eaLnBrk="0" hangingPunct="0">
              <a:spcBef>
                <a:spcPct val="15000"/>
              </a:spcBef>
              <a:buClr>
                <a:schemeClr val="tx2"/>
              </a:buClr>
              <a:buSzPct val="100000"/>
              <a:buFont typeface="Arial" charset="0"/>
              <a:buChar char="•"/>
            </a:pPr>
            <a:r>
              <a:rPr lang="en-US" sz="1000" dirty="0">
                <a:solidFill>
                  <a:srgbClr val="555555"/>
                </a:solidFill>
                <a:sym typeface="Lucida Grande"/>
              </a:rPr>
              <a:t>Visual appeal </a:t>
            </a:r>
          </a:p>
          <a:p>
            <a:pPr marL="177800" indent="-144463" eaLnBrk="0" hangingPunct="0">
              <a:spcBef>
                <a:spcPct val="15000"/>
              </a:spcBef>
              <a:buClr>
                <a:schemeClr val="tx2"/>
              </a:buClr>
              <a:buSzPct val="100000"/>
              <a:buFont typeface="Arial" charset="0"/>
              <a:buChar char="•"/>
            </a:pPr>
            <a:r>
              <a:rPr lang="en-US" sz="1000" dirty="0">
                <a:solidFill>
                  <a:srgbClr val="555555"/>
                </a:solidFill>
                <a:sym typeface="Lucida Grande"/>
              </a:rPr>
              <a:t>Decorating </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2" name="Chart 21"/>
          <p:cNvGraphicFramePr/>
          <p:nvPr/>
        </p:nvGraphicFramePr>
        <p:xfrm>
          <a:off x="1162428" y="1918552"/>
          <a:ext cx="4443605" cy="4090136"/>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3"/>
          <p:cNvSpPr txBox="1"/>
          <p:nvPr/>
        </p:nvSpPr>
        <p:spPr>
          <a:xfrm>
            <a:off x="2666745" y="6242685"/>
            <a:ext cx="866775" cy="22860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914400">
              <a:defRPr/>
            </a:pPr>
            <a:r>
              <a:rPr lang="en-US" b="1" dirty="0" err="1" smtClean="0">
                <a:solidFill>
                  <a:srgbClr val="555555"/>
                </a:solidFill>
                <a:cs typeface="Arial"/>
              </a:rPr>
              <a:t>n</a:t>
            </a:r>
            <a:r>
              <a:rPr lang="en-US" b="1" dirty="0" smtClean="0">
                <a:solidFill>
                  <a:srgbClr val="555555"/>
                </a:solidFill>
                <a:cs typeface="Arial"/>
              </a:rPr>
              <a:t>=3,064</a:t>
            </a:r>
            <a:endParaRPr lang="en-US" b="1" dirty="0">
              <a:solidFill>
                <a:srgbClr val="555555"/>
              </a:solidFill>
              <a:cs typeface="Arial"/>
            </a:endParaRPr>
          </a:p>
        </p:txBody>
      </p:sp>
      <p:sp>
        <p:nvSpPr>
          <p:cNvPr id="26627" name="TextBox 7"/>
          <p:cNvSpPr txBox="1">
            <a:spLocks noChangeArrowheads="1"/>
          </p:cNvSpPr>
          <p:nvPr/>
        </p:nvSpPr>
        <p:spPr bwMode="auto">
          <a:xfrm>
            <a:off x="384175" y="870903"/>
            <a:ext cx="8234363" cy="336550"/>
          </a:xfrm>
          <a:prstGeom prst="rect">
            <a:avLst/>
          </a:prstGeom>
          <a:noFill/>
          <a:ln w="9525">
            <a:noFill/>
            <a:miter lim="800000"/>
            <a:headEnd/>
            <a:tailEnd/>
          </a:ln>
        </p:spPr>
        <p:txBody>
          <a:bodyPr anchor="ctr">
            <a:spAutoFit/>
          </a:bodyPr>
          <a:lstStyle/>
          <a:p>
            <a:pPr marL="109538" defTabSz="914400"/>
            <a:r>
              <a:rPr lang="en-US" sz="1600" dirty="0">
                <a:solidFill>
                  <a:schemeClr val="accent2"/>
                </a:solidFill>
              </a:rPr>
              <a:t>iVillage had the most home and garden related posts in comparison to the competition</a:t>
            </a:r>
            <a:endParaRPr lang="en-US" sz="1200" dirty="0">
              <a:solidFill>
                <a:schemeClr val="accent2"/>
              </a:solidFill>
            </a:endParaRPr>
          </a:p>
        </p:txBody>
      </p:sp>
      <p:sp>
        <p:nvSpPr>
          <p:cNvPr id="26628" name="Rectangle 14"/>
          <p:cNvSpPr>
            <a:spLocks noGrp="1" noChangeArrowheads="1"/>
          </p:cNvSpPr>
          <p:nvPr>
            <p:ph type="title"/>
          </p:nvPr>
        </p:nvSpPr>
        <p:spPr>
          <a:xfrm>
            <a:off x="424656" y="431800"/>
            <a:ext cx="8153400" cy="427038"/>
          </a:xfrm>
        </p:spPr>
        <p:txBody>
          <a:bodyPr/>
          <a:lstStyle/>
          <a:p>
            <a:pPr eaLnBrk="1" hangingPunct="1"/>
            <a:r>
              <a:rPr lang="en-US" sz="2600" dirty="0" smtClean="0">
                <a:solidFill>
                  <a:schemeClr val="tx2"/>
                </a:solidFill>
                <a:latin typeface="Arial" charset="0"/>
                <a:cs typeface="Arial" charset="0"/>
              </a:rPr>
              <a:t>Category Share of Voice: Home &amp; Garden 6/1-6/30/10</a:t>
            </a:r>
            <a:endParaRPr lang="en-US" sz="2600" dirty="0" smtClean="0">
              <a:latin typeface="Arial" charset="0"/>
              <a:cs typeface="Arial" charset="0"/>
            </a:endParaRPr>
          </a:p>
        </p:txBody>
      </p:sp>
      <p:sp>
        <p:nvSpPr>
          <p:cNvPr id="12" name="TextBox 18"/>
          <p:cNvSpPr txBox="1">
            <a:spLocks noChangeArrowheads="1"/>
          </p:cNvSpPr>
          <p:nvPr/>
        </p:nvSpPr>
        <p:spPr bwMode="auto">
          <a:xfrm>
            <a:off x="2666745" y="1462405"/>
            <a:ext cx="1181100" cy="247650"/>
          </a:xfrm>
          <a:prstGeom prst="rect">
            <a:avLst/>
          </a:prstGeom>
          <a:noFill/>
          <a:ln w="9525">
            <a:noFill/>
            <a:miter lim="800000"/>
            <a:headEnd/>
            <a:tailEnd/>
          </a:ln>
        </p:spPr>
        <p:txBody>
          <a:bodyPr>
            <a:prstTxWarp prst="textNoShape">
              <a:avLst/>
            </a:prstTxWarp>
            <a:spAutoFit/>
          </a:bodyPr>
          <a:lstStyle/>
          <a:p>
            <a:pPr algn="ctr"/>
            <a:r>
              <a:rPr lang="en-US" sz="1000" dirty="0">
                <a:solidFill>
                  <a:srgbClr val="37A4DB"/>
                </a:solidFill>
                <a:ea typeface="Arial" pitchFamily="35" charset="0"/>
                <a:cs typeface="Arial" pitchFamily="35" charset="0"/>
              </a:rPr>
              <a:t>SheKnows</a:t>
            </a:r>
          </a:p>
        </p:txBody>
      </p:sp>
      <p:sp>
        <p:nvSpPr>
          <p:cNvPr id="14" name="TextBox 19"/>
          <p:cNvSpPr txBox="1">
            <a:spLocks noChangeArrowheads="1"/>
          </p:cNvSpPr>
          <p:nvPr/>
        </p:nvSpPr>
        <p:spPr bwMode="auto">
          <a:xfrm>
            <a:off x="3553203" y="1717675"/>
            <a:ext cx="2026921" cy="246221"/>
          </a:xfrm>
          <a:prstGeom prst="rect">
            <a:avLst/>
          </a:prstGeom>
          <a:noFill/>
          <a:ln w="9525">
            <a:noFill/>
            <a:miter lim="800000"/>
            <a:headEnd/>
            <a:tailEnd/>
          </a:ln>
        </p:spPr>
        <p:txBody>
          <a:bodyPr wrap="square">
            <a:prstTxWarp prst="textNoShape">
              <a:avLst/>
            </a:prstTxWarp>
            <a:spAutoFit/>
          </a:bodyPr>
          <a:lstStyle/>
          <a:p>
            <a:r>
              <a:rPr lang="en-US" sz="1000" dirty="0" smtClean="0">
                <a:solidFill>
                  <a:srgbClr val="37A4DB"/>
                </a:solidFill>
                <a:ea typeface="Arial" pitchFamily="35" charset="0"/>
                <a:cs typeface="Arial" pitchFamily="35" charset="0"/>
              </a:rPr>
              <a:t>Kaboose &amp; MSN</a:t>
            </a:r>
            <a:endParaRPr lang="en-US" sz="1000" dirty="0">
              <a:solidFill>
                <a:srgbClr val="37A4DB"/>
              </a:solidFill>
              <a:ea typeface="Arial" pitchFamily="35" charset="0"/>
              <a:cs typeface="Arial" pitchFamily="35" charset="0"/>
            </a:endParaRPr>
          </a:p>
        </p:txBody>
      </p:sp>
      <p:sp>
        <p:nvSpPr>
          <p:cNvPr id="21" name="TextBox 22"/>
          <p:cNvSpPr txBox="1">
            <a:spLocks noChangeArrowheads="1"/>
          </p:cNvSpPr>
          <p:nvPr/>
        </p:nvSpPr>
        <p:spPr bwMode="auto">
          <a:xfrm>
            <a:off x="8016558" y="3731578"/>
            <a:ext cx="1127125" cy="369887"/>
          </a:xfrm>
          <a:prstGeom prst="rect">
            <a:avLst/>
          </a:prstGeom>
          <a:noFill/>
          <a:ln w="9525">
            <a:noFill/>
            <a:miter lim="800000"/>
            <a:headEnd/>
            <a:tailEnd/>
          </a:ln>
        </p:spPr>
        <p:txBody>
          <a:bodyPr>
            <a:prstTxWarp prst="textNoShape">
              <a:avLst/>
            </a:prstTxWarp>
            <a:spAutoFit/>
          </a:bodyPr>
          <a:lstStyle/>
          <a:p>
            <a:pPr algn="ctr"/>
            <a:r>
              <a:rPr lang="en-US" sz="1800">
                <a:solidFill>
                  <a:schemeClr val="bg1"/>
                </a:solidFill>
              </a:rPr>
              <a:t>AOL</a:t>
            </a:r>
          </a:p>
        </p:txBody>
      </p:sp>
      <p:sp>
        <p:nvSpPr>
          <p:cNvPr id="20" name="TextBox 21"/>
          <p:cNvSpPr txBox="1">
            <a:spLocks noChangeArrowheads="1"/>
          </p:cNvSpPr>
          <p:nvPr/>
        </p:nvSpPr>
        <p:spPr bwMode="auto">
          <a:xfrm>
            <a:off x="3522723" y="3952240"/>
            <a:ext cx="1412645" cy="830997"/>
          </a:xfrm>
          <a:prstGeom prst="rect">
            <a:avLst/>
          </a:prstGeom>
          <a:noFill/>
          <a:ln w="9525">
            <a:noFill/>
            <a:miter lim="800000"/>
            <a:headEnd/>
            <a:tailEnd/>
          </a:ln>
        </p:spPr>
        <p:txBody>
          <a:bodyPr wrap="square">
            <a:prstTxWarp prst="textNoShape">
              <a:avLst/>
            </a:prstTxWarp>
            <a:spAutoFit/>
          </a:bodyPr>
          <a:lstStyle/>
          <a:p>
            <a:pPr algn="ctr"/>
            <a:r>
              <a:rPr lang="en-US" sz="2400" dirty="0">
                <a:solidFill>
                  <a:schemeClr val="bg1"/>
                </a:solidFill>
              </a:rPr>
              <a:t>iVillage</a:t>
            </a:r>
            <a:endParaRPr lang="en-US" sz="2400" dirty="0" smtClean="0">
              <a:solidFill>
                <a:schemeClr val="bg1"/>
              </a:solidFill>
            </a:endParaRPr>
          </a:p>
          <a:p>
            <a:pPr algn="ctr"/>
            <a:r>
              <a:rPr lang="en-US" sz="2400" dirty="0" smtClean="0">
                <a:solidFill>
                  <a:schemeClr val="bg1"/>
                </a:solidFill>
              </a:rPr>
              <a:t>78%</a:t>
            </a:r>
            <a:endParaRPr lang="en-US" sz="2400" dirty="0">
              <a:solidFill>
                <a:schemeClr val="bg1"/>
              </a:solidFill>
            </a:endParaRPr>
          </a:p>
        </p:txBody>
      </p:sp>
      <p:sp>
        <p:nvSpPr>
          <p:cNvPr id="24" name="TextBox 18"/>
          <p:cNvSpPr txBox="1">
            <a:spLocks noChangeArrowheads="1"/>
          </p:cNvSpPr>
          <p:nvPr/>
        </p:nvSpPr>
        <p:spPr bwMode="auto">
          <a:xfrm>
            <a:off x="953036" y="2255520"/>
            <a:ext cx="1181100" cy="247650"/>
          </a:xfrm>
          <a:prstGeom prst="rect">
            <a:avLst/>
          </a:prstGeom>
          <a:noFill/>
          <a:ln w="9525">
            <a:noFill/>
            <a:miter lim="800000"/>
            <a:headEnd/>
            <a:tailEnd/>
          </a:ln>
        </p:spPr>
        <p:txBody>
          <a:bodyPr>
            <a:prstTxWarp prst="textNoShape">
              <a:avLst/>
            </a:prstTxWarp>
            <a:spAutoFit/>
          </a:bodyPr>
          <a:lstStyle/>
          <a:p>
            <a:pPr algn="ctr"/>
            <a:r>
              <a:rPr lang="en-US" sz="1000" dirty="0" err="1" smtClean="0">
                <a:solidFill>
                  <a:srgbClr val="37A4DB"/>
                </a:solidFill>
                <a:ea typeface="Arial" pitchFamily="35" charset="0"/>
                <a:cs typeface="Arial" pitchFamily="35" charset="0"/>
              </a:rPr>
              <a:t>CaféMom</a:t>
            </a:r>
            <a:endParaRPr lang="en-US" sz="1000" dirty="0">
              <a:solidFill>
                <a:srgbClr val="37A4DB"/>
              </a:solidFill>
              <a:ea typeface="Arial" pitchFamily="35" charset="0"/>
              <a:cs typeface="Arial" pitchFamily="35" charset="0"/>
            </a:endParaRPr>
          </a:p>
        </p:txBody>
      </p:sp>
      <p:cxnSp>
        <p:nvCxnSpPr>
          <p:cNvPr id="25" name="Straight Connector 24"/>
          <p:cNvCxnSpPr/>
          <p:nvPr/>
        </p:nvCxnSpPr>
        <p:spPr>
          <a:xfrm rot="16200000" flipH="1">
            <a:off x="1628200" y="2528411"/>
            <a:ext cx="369888" cy="300038"/>
          </a:xfrm>
          <a:prstGeom prst="line">
            <a:avLst/>
          </a:prstGeom>
          <a:ln w="12700" cap="flat" cmpd="sng" algn="ctr">
            <a:solidFill>
              <a:srgbClr val="37A4DB"/>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rot="10800000" flipV="1">
            <a:off x="3384231" y="1892935"/>
            <a:ext cx="245177" cy="225348"/>
          </a:xfrm>
          <a:prstGeom prst="line">
            <a:avLst/>
          </a:prstGeom>
          <a:ln w="12700" cap="flat" cmpd="sng" algn="ctr">
            <a:solidFill>
              <a:srgbClr val="37A4DB"/>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rot="5400000">
            <a:off x="3086094" y="1886265"/>
            <a:ext cx="352423" cy="3"/>
          </a:xfrm>
          <a:prstGeom prst="line">
            <a:avLst/>
          </a:prstGeom>
          <a:ln w="12700" cap="flat" cmpd="sng" algn="ctr">
            <a:solidFill>
              <a:srgbClr val="37A4DB"/>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pic>
        <p:nvPicPr>
          <p:cNvPr id="28" name="Picture 27" descr="iStock_000012742376Medium.png"/>
          <p:cNvPicPr>
            <a:picLocks noChangeAspect="1"/>
          </p:cNvPicPr>
          <p:nvPr/>
        </p:nvPicPr>
        <p:blipFill>
          <a:blip r:embed="rId4"/>
          <a:stretch>
            <a:fillRect/>
          </a:stretch>
        </p:blipFill>
        <p:spPr>
          <a:xfrm>
            <a:off x="5218113" y="1760401"/>
            <a:ext cx="3925887" cy="50976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iVillage sales template">
  <a:themeElements>
    <a:clrScheme name="Custom 4">
      <a:dk1>
        <a:srgbClr val="000000"/>
      </a:dk1>
      <a:lt1>
        <a:srgbClr val="FFFFFF"/>
      </a:lt1>
      <a:dk2>
        <a:srgbClr val="D00000"/>
      </a:dk2>
      <a:lt2>
        <a:srgbClr val="E5499B"/>
      </a:lt2>
      <a:accent1>
        <a:srgbClr val="1FA6DE"/>
      </a:accent1>
      <a:accent2>
        <a:srgbClr val="555555"/>
      </a:accent2>
      <a:accent3>
        <a:srgbClr val="000000"/>
      </a:accent3>
      <a:accent4>
        <a:srgbClr val="000000"/>
      </a:accent4>
      <a:accent5>
        <a:srgbClr val="000000"/>
      </a:accent5>
      <a:accent6>
        <a:srgbClr val="000000"/>
      </a:accent6>
      <a:hlink>
        <a:srgbClr val="000000"/>
      </a:hlink>
      <a:folHlink>
        <a:srgbClr val="0000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iVillage sales template.potx</Template>
  <TotalTime>11095</TotalTime>
  <Words>3502</Words>
  <Application>Microsoft Macintosh PowerPoint</Application>
  <PresentationFormat>On-screen Show (4:3)</PresentationFormat>
  <Paragraphs>513</Paragraphs>
  <Slides>30</Slides>
  <Notes>19</Notes>
  <HiddenSlides>0</HiddenSlides>
  <MMClips>0</MMClips>
  <ScaleCrop>false</ScaleCrop>
  <HeadingPairs>
    <vt:vector size="6" baseType="variant">
      <vt:variant>
        <vt:lpstr>Design Template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iVillage sales template</vt:lpstr>
      <vt:lpstr>Chart</vt:lpstr>
      <vt:lpstr>Home and Garden | 08.2.10</vt:lpstr>
      <vt:lpstr>Women are  increasingly turning to the Internet for inspiration for making, organizing and  keeping their homes</vt:lpstr>
      <vt:lpstr>Estimated Spending by Top Five Brands on  Top Competitor Sites</vt:lpstr>
      <vt:lpstr>iVillage Home and Garden offers reach and scale among the most important purchase influencers online</vt:lpstr>
      <vt:lpstr>Home &amp; Garden Sites – Competitive Landscape  Total unique visitors (MMs) and % composition of women</vt:lpstr>
      <vt:lpstr>iVillage asked… she answered  Home and Garden is about achievable inspiration and  straightforward, practical DIY</vt:lpstr>
      <vt:lpstr>iVillage Home and Garden offers a differentiated online experience</vt:lpstr>
      <vt:lpstr>iVillage dominates online conversations  Women connect passionately about a variety of subjects in  the Home and Garden category</vt:lpstr>
      <vt:lpstr>Category Share of Voice: Home &amp; Garden 6/1-6/30/10</vt:lpstr>
      <vt:lpstr>The New iVillage Home and Garden Channel</vt:lpstr>
      <vt:lpstr>Family Finance Landing</vt:lpstr>
      <vt:lpstr>Slide 12</vt:lpstr>
      <vt:lpstr>Slide 13</vt:lpstr>
      <vt:lpstr>Green Landing</vt:lpstr>
      <vt:lpstr>Slide 15</vt:lpstr>
      <vt:lpstr>Slide 16</vt:lpstr>
      <vt:lpstr>Slide 17</vt:lpstr>
      <vt:lpstr>Home Inspiration  Galleries</vt:lpstr>
      <vt:lpstr>Inspiration Boards</vt:lpstr>
      <vt:lpstr>Your Tool Bag</vt:lpstr>
      <vt:lpstr>Home &amp; Garden Tools</vt:lpstr>
      <vt:lpstr>Weekend Overhaul</vt:lpstr>
      <vt:lpstr>Slide 23</vt:lpstr>
      <vt:lpstr>Home &amp; Garden Launch Partnerships</vt:lpstr>
      <vt:lpstr>extras</vt:lpstr>
      <vt:lpstr>Powerhouse editorial ignites the conversation iVillage Home and Garden demystifies home décor and features a “you can do it” tone – DIY for women that is always guiding, not dictating</vt:lpstr>
      <vt:lpstr>Brands are mentioned in thousands of category-specific conversations every month:</vt:lpstr>
      <vt:lpstr>Home and Garden Site Review</vt:lpstr>
      <vt:lpstr>Create brand success with iVillage  Home and Garden</vt:lpstr>
      <vt:lpstr>Home is at the Center of Her Life</vt:lpstr>
    </vt:vector>
  </TitlesOfParts>
  <Company>Sol Marketing Concepts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iVillage Home and Garden</dc:title>
  <dc:creator> Deborah Gabor</dc:creator>
  <cp:lastModifiedBy>Rose Daniels</cp:lastModifiedBy>
  <cp:revision>77</cp:revision>
  <cp:lastPrinted>2010-07-26T16:35:38Z</cp:lastPrinted>
  <dcterms:created xsi:type="dcterms:W3CDTF">2010-08-02T22:25:04Z</dcterms:created>
  <dcterms:modified xsi:type="dcterms:W3CDTF">2010-08-02T22:30:55Z</dcterms:modified>
</cp:coreProperties>
</file>